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7"/>
  </p:notesMasterIdLst>
  <p:handoutMasterIdLst>
    <p:handoutMasterId r:id="rId38"/>
  </p:handoutMasterIdLst>
  <p:sldIdLst>
    <p:sldId id="370" r:id="rId2"/>
    <p:sldId id="402" r:id="rId3"/>
    <p:sldId id="373" r:id="rId4"/>
    <p:sldId id="374" r:id="rId5"/>
    <p:sldId id="375" r:id="rId6"/>
    <p:sldId id="376" r:id="rId7"/>
    <p:sldId id="377" r:id="rId8"/>
    <p:sldId id="378" r:id="rId9"/>
    <p:sldId id="379" r:id="rId10"/>
    <p:sldId id="380" r:id="rId11"/>
    <p:sldId id="381" r:id="rId12"/>
    <p:sldId id="382" r:id="rId13"/>
    <p:sldId id="383" r:id="rId14"/>
    <p:sldId id="384" r:id="rId15"/>
    <p:sldId id="385" r:id="rId16"/>
    <p:sldId id="386" r:id="rId17"/>
    <p:sldId id="387" r:id="rId18"/>
    <p:sldId id="388" r:id="rId19"/>
    <p:sldId id="389" r:id="rId20"/>
    <p:sldId id="390" r:id="rId21"/>
    <p:sldId id="391" r:id="rId22"/>
    <p:sldId id="392" r:id="rId23"/>
    <p:sldId id="393" r:id="rId24"/>
    <p:sldId id="394" r:id="rId25"/>
    <p:sldId id="395" r:id="rId26"/>
    <p:sldId id="396" r:id="rId27"/>
    <p:sldId id="397" r:id="rId28"/>
    <p:sldId id="398" r:id="rId29"/>
    <p:sldId id="399" r:id="rId30"/>
    <p:sldId id="403" r:id="rId31"/>
    <p:sldId id="404" r:id="rId32"/>
    <p:sldId id="405" r:id="rId33"/>
    <p:sldId id="406" r:id="rId34"/>
    <p:sldId id="400" r:id="rId35"/>
    <p:sldId id="401" r:id="rId36"/>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A89"/>
    <a:srgbClr val="000099"/>
    <a:srgbClr val="4F81B5"/>
    <a:srgbClr val="67AB50"/>
    <a:srgbClr val="70B6AD"/>
    <a:srgbClr val="CE3D62"/>
    <a:srgbClr val="CE4B7F"/>
    <a:srgbClr val="7876DF"/>
    <a:srgbClr val="8FCACC"/>
    <a:srgbClr val="EC7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4A8767-44FE-4F34-A546-2B3D7DAA0A05}" v="2" dt="2023-02-22T13:53:34.3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32" autoAdjust="0"/>
    <p:restoredTop sz="82393" autoAdjust="0"/>
  </p:normalViewPr>
  <p:slideViewPr>
    <p:cSldViewPr snapToGrid="0" snapToObjects="1">
      <p:cViewPr varScale="1">
        <p:scale>
          <a:sx n="82" d="100"/>
          <a:sy n="82" d="100"/>
        </p:scale>
        <p:origin x="1068" y="84"/>
      </p:cViewPr>
      <p:guideLst>
        <p:guide orient="horz"/>
        <p:guide/>
      </p:guideLst>
    </p:cSldViewPr>
  </p:slideViewPr>
  <p:outlineViewPr>
    <p:cViewPr>
      <p:scale>
        <a:sx n="33" d="100"/>
        <a:sy n="33" d="100"/>
      </p:scale>
      <p:origin x="0" y="-836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2" d="100"/>
          <a:sy n="62" d="100"/>
        </p:scale>
        <p:origin x="3226"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072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072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072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FF6F4C1-4114-4918-8993-473D0CD5DCE6}" type="slidenum">
              <a:rPr lang="en-US"/>
              <a:pPr>
                <a:defRPr/>
              </a:pPr>
              <a:t>‹#›</a:t>
            </a:fld>
            <a:endParaRPr lang="en-US"/>
          </a:p>
        </p:txBody>
      </p:sp>
    </p:spTree>
    <p:extLst>
      <p:ext uri="{BB962C8B-B14F-4D97-AF65-F5344CB8AC3E}">
        <p14:creationId xmlns:p14="http://schemas.microsoft.com/office/powerpoint/2010/main" val="71991731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506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1EDB437F-59FE-4A6C-A802-8DC82142699A}" type="slidenum">
              <a:rPr lang="en-US"/>
              <a:pPr>
                <a:defRPr/>
              </a:pPr>
              <a:t>‹#›</a:t>
            </a:fld>
            <a:endParaRPr lang="en-US"/>
          </a:p>
        </p:txBody>
      </p:sp>
    </p:spTree>
    <p:extLst>
      <p:ext uri="{BB962C8B-B14F-4D97-AF65-F5344CB8AC3E}">
        <p14:creationId xmlns:p14="http://schemas.microsoft.com/office/powerpoint/2010/main" val="35229435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Arial" pitchFamily="-65"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pitchFamily="-65"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pitchFamily="-65"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pitchFamily="-65"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pitchFamily="-65"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0243"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355968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64603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1498424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2997234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911081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1241615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4165849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57587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3191088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655980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2672649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2291"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r>
              <a:rPr lang="en-AU" dirty="0"/>
              <a:t>Gartner, Inc. is a research and advisory company, which delivers technology-related insights to its clients to make right decisions</a:t>
            </a:r>
            <a:endParaRPr lang="en-US" dirty="0"/>
          </a:p>
        </p:txBody>
      </p:sp>
    </p:spTree>
    <p:extLst>
      <p:ext uri="{BB962C8B-B14F-4D97-AF65-F5344CB8AC3E}">
        <p14:creationId xmlns:p14="http://schemas.microsoft.com/office/powerpoint/2010/main" val="1759924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736558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2745631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r>
              <a:rPr lang="en-US" dirty="0"/>
              <a:t>https://en.wikipedia.org/wiki/Enron_Corpus</a:t>
            </a:r>
          </a:p>
        </p:txBody>
      </p:sp>
    </p:spTree>
    <p:extLst>
      <p:ext uri="{BB962C8B-B14F-4D97-AF65-F5344CB8AC3E}">
        <p14:creationId xmlns:p14="http://schemas.microsoft.com/office/powerpoint/2010/main" val="132504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374211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2505759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1149694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3109199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1344707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2480490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401107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2291"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1104013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4339"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271490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2291"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901245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2291"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dirty="0"/>
          </a:p>
        </p:txBody>
      </p:sp>
    </p:spTree>
    <p:extLst>
      <p:ext uri="{BB962C8B-B14F-4D97-AF65-F5344CB8AC3E}">
        <p14:creationId xmlns:p14="http://schemas.microsoft.com/office/powerpoint/2010/main" val="3277795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2291"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r>
              <a:rPr lang="en-AU" dirty="0"/>
              <a:t>Earth Observing System Data and Information System (EOSDIS)</a:t>
            </a:r>
            <a:endParaRPr lang="en-US" dirty="0"/>
          </a:p>
        </p:txBody>
      </p:sp>
    </p:spTree>
    <p:extLst>
      <p:ext uri="{BB962C8B-B14F-4D97-AF65-F5344CB8AC3E}">
        <p14:creationId xmlns:p14="http://schemas.microsoft.com/office/powerpoint/2010/main" val="3222854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2291"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3112674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2291"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1593357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bwMode="auto">
          <a:xfrm>
            <a:off x="138113" y="766763"/>
            <a:ext cx="6823075" cy="3838575"/>
          </a:xfrm>
          <a:prstGeom prst="rect">
            <a:avLst/>
          </a:prstGeom>
          <a:noFill/>
          <a:ln w="12700">
            <a:solidFill>
              <a:srgbClr val="000000"/>
            </a:solidFill>
            <a:miter lim="800000"/>
            <a:headEnd/>
            <a:tailEnd/>
          </a:ln>
        </p:spPr>
      </p:sp>
      <p:sp>
        <p:nvSpPr>
          <p:cNvPr id="12291"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a:p>
        </p:txBody>
      </p:sp>
    </p:spTree>
    <p:extLst>
      <p:ext uri="{BB962C8B-B14F-4D97-AF65-F5344CB8AC3E}">
        <p14:creationId xmlns:p14="http://schemas.microsoft.com/office/powerpoint/2010/main" val="142045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942E2-BAD8-FC47-AC93-B2BB6BCAFF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descr="UniSA New Portrait 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27728" y="590550"/>
            <a:ext cx="1288544" cy="1030835"/>
          </a:xfrm>
          <a:prstGeom prst="rect">
            <a:avLst/>
          </a:prstGeom>
        </p:spPr>
      </p:pic>
      <p:sp>
        <p:nvSpPr>
          <p:cNvPr id="4" name="Rectangle 8"/>
          <p:cNvSpPr>
            <a:spLocks noGrp="1" noChangeArrowheads="1"/>
          </p:cNvSpPr>
          <p:nvPr>
            <p:ph type="ctrTitle" sz="quarter" hasCustomPrompt="1"/>
          </p:nvPr>
        </p:nvSpPr>
        <p:spPr bwMode="auto">
          <a:xfrm>
            <a:off x="1358089" y="2184400"/>
            <a:ext cx="6437083" cy="84328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ctr">
              <a:defRPr sz="4400" b="1">
                <a:solidFill>
                  <a:schemeClr val="bg1"/>
                </a:solidFill>
                <a:latin typeface="+mj-lt"/>
              </a:defRPr>
            </a:lvl1pPr>
          </a:lstStyle>
          <a:p>
            <a:r>
              <a:rPr lang="en-US" dirty="0"/>
              <a:t>Insert title here</a:t>
            </a:r>
          </a:p>
        </p:txBody>
      </p:sp>
      <p:sp>
        <p:nvSpPr>
          <p:cNvPr id="5" name="Rectangle 11"/>
          <p:cNvSpPr>
            <a:spLocks noGrp="1" noChangeArrowheads="1"/>
          </p:cNvSpPr>
          <p:nvPr>
            <p:ph type="subTitle" sz="quarter" idx="1" hasCustomPrompt="1"/>
          </p:nvPr>
        </p:nvSpPr>
        <p:spPr bwMode="auto">
          <a:xfrm>
            <a:off x="1366353" y="3332829"/>
            <a:ext cx="6428827" cy="1249331"/>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marL="0" indent="0" algn="ctr">
              <a:buFontTx/>
              <a:buNone/>
              <a:defRPr sz="3200" baseline="0">
                <a:solidFill>
                  <a:schemeClr val="bg1"/>
                </a:solidFill>
              </a:defRPr>
            </a:lvl1pPr>
          </a:lstStyle>
          <a:p>
            <a:r>
              <a:rPr lang="en-US" dirty="0"/>
              <a:t>Insert text or delete if not required</a:t>
            </a:r>
          </a:p>
        </p:txBody>
      </p:sp>
    </p:spTree>
    <p:extLst>
      <p:ext uri="{BB962C8B-B14F-4D97-AF65-F5344CB8AC3E}">
        <p14:creationId xmlns:p14="http://schemas.microsoft.com/office/powerpoint/2010/main" val="16813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oter:heading and tex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8578" y="4504556"/>
            <a:ext cx="1416826" cy="421143"/>
          </a:xfrm>
          <a:prstGeom prst="rect">
            <a:avLst/>
          </a:prstGeom>
        </p:spPr>
      </p:pic>
      <p:sp>
        <p:nvSpPr>
          <p:cNvPr id="11" name="Text Placeholder 3"/>
          <p:cNvSpPr>
            <a:spLocks noGrp="1"/>
          </p:cNvSpPr>
          <p:nvPr>
            <p:ph type="body" sz="quarter" idx="11" hasCustomPrompt="1"/>
          </p:nvPr>
        </p:nvSpPr>
        <p:spPr>
          <a:xfrm>
            <a:off x="416217" y="428627"/>
            <a:ext cx="8290903" cy="505438"/>
          </a:xfrm>
          <a:prstGeom prst="rect">
            <a:avLst/>
          </a:prstGeom>
        </p:spPr>
        <p:txBody>
          <a:bodyPr anchor="t"/>
          <a:lstStyle>
            <a:lvl1pPr marL="0" indent="0">
              <a:lnSpc>
                <a:spcPct val="90000"/>
              </a:lnSpc>
              <a:buNone/>
              <a:defRPr sz="2800" b="1" baseline="0">
                <a:solidFill>
                  <a:srgbClr val="054A89"/>
                </a:solidFill>
              </a:defRPr>
            </a:lvl1pPr>
          </a:lstStyle>
          <a:p>
            <a:pPr lvl="0"/>
            <a:r>
              <a:rPr lang="en-US" dirty="0"/>
              <a:t>Type heading here</a:t>
            </a:r>
            <a:endParaRPr lang="en-AU" dirty="0"/>
          </a:p>
        </p:txBody>
      </p:sp>
      <p:sp>
        <p:nvSpPr>
          <p:cNvPr id="12" name="Text Placeholder 3"/>
          <p:cNvSpPr>
            <a:spLocks noGrp="1"/>
          </p:cNvSpPr>
          <p:nvPr>
            <p:ph type="body" sz="quarter" idx="12" hasCustomPrompt="1"/>
          </p:nvPr>
        </p:nvSpPr>
        <p:spPr>
          <a:xfrm>
            <a:off x="416217" y="1049598"/>
            <a:ext cx="8280751" cy="2504435"/>
          </a:xfrm>
          <a:prstGeom prst="rect">
            <a:avLst/>
          </a:prstGeom>
        </p:spPr>
        <p:txBody>
          <a:bodyPr/>
          <a:lstStyle>
            <a:lvl1pPr marL="342900" indent="-342900">
              <a:lnSpc>
                <a:spcPct val="90000"/>
              </a:lnSpc>
              <a:spcBef>
                <a:spcPts val="480"/>
              </a:spcBef>
              <a:spcAft>
                <a:spcPts val="0"/>
              </a:spcAft>
              <a:buFont typeface="Arial" panose="020B0604020202020204" pitchFamily="34" charset="0"/>
              <a:buChar char="•"/>
              <a:defRPr sz="2400" b="0" baseline="0">
                <a:solidFill>
                  <a:schemeClr val="tx1"/>
                </a:solidFill>
              </a:defRPr>
            </a:lvl1pPr>
            <a:lvl2pPr>
              <a:defRPr sz="2000"/>
            </a:lvl2pPr>
            <a:lvl3pPr marL="1143000" indent="-228600">
              <a:buFont typeface="Arial" panose="020B0604020202020204" pitchFamily="34" charset="0"/>
              <a:buChar char="»"/>
              <a:defRPr sz="2000"/>
            </a:lvl3pPr>
          </a:lstStyle>
          <a:p>
            <a:pPr lvl="0"/>
            <a:r>
              <a:rPr lang="en-US" dirty="0"/>
              <a:t>Type text here</a:t>
            </a:r>
          </a:p>
          <a:p>
            <a:pPr lvl="1"/>
            <a:r>
              <a:rPr lang="en-US" dirty="0"/>
              <a:t>Second level if required</a:t>
            </a:r>
          </a:p>
          <a:p>
            <a:pPr lvl="2"/>
            <a:r>
              <a:rPr lang="en-US" dirty="0"/>
              <a:t>Third level if required</a:t>
            </a:r>
          </a:p>
          <a:p>
            <a:pPr lvl="0"/>
            <a:endParaRPr lang="en-AU" dirty="0"/>
          </a:p>
        </p:txBody>
      </p:sp>
      <p:pic>
        <p:nvPicPr>
          <p:cNvPr id="3" name="Picture 2">
            <a:extLst>
              <a:ext uri="{FF2B5EF4-FFF2-40B4-BE49-F238E27FC236}">
                <a16:creationId xmlns:a16="http://schemas.microsoft.com/office/drawing/2014/main" id="{1865B537-7036-2042-B50D-F890C1EE95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4907" b="16398"/>
          <a:stretch/>
        </p:blipFill>
        <p:spPr>
          <a:xfrm>
            <a:off x="7368975" y="4489554"/>
            <a:ext cx="1686214" cy="577121"/>
          </a:xfrm>
          <a:prstGeom prst="rect">
            <a:avLst/>
          </a:prstGeom>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oter:Text left/Image righ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570413" y="-1"/>
            <a:ext cx="4573587" cy="4276725"/>
          </a:xfrm>
          <a:prstGeom prst="rect">
            <a:avLst/>
          </a:prstGeom>
        </p:spPr>
        <p:txBody>
          <a:bodyPr anchor="ctr"/>
          <a:lstStyle>
            <a:lvl1pPr marL="0" marR="0" indent="0" algn="ctr" defTabSz="914400" rtl="0" eaLnBrk="0" fontAlgn="base" latinLnBrk="0" hangingPunct="0">
              <a:lnSpc>
                <a:spcPct val="100000"/>
              </a:lnSpc>
              <a:spcBef>
                <a:spcPct val="20000"/>
              </a:spcBef>
              <a:spcAft>
                <a:spcPct val="0"/>
              </a:spcAft>
              <a:buClrTx/>
              <a:buSzTx/>
              <a:buFontTx/>
              <a:buNone/>
              <a:tabLst/>
              <a:defRPr i="1">
                <a:solidFill>
                  <a:srgbClr val="E632C0"/>
                </a:solidFill>
              </a:defRPr>
            </a:lvl1pPr>
          </a:lstStyle>
          <a:p>
            <a:r>
              <a:rPr lang="en-US" dirty="0"/>
              <a:t>Drag or insert image/chart/table to placeholder. Or c</a:t>
            </a:r>
            <a:r>
              <a:rPr lang="en-AU" dirty="0"/>
              <a:t>lick </a:t>
            </a:r>
            <a:br>
              <a:rPr lang="en-AU" dirty="0"/>
            </a:br>
            <a:r>
              <a:rPr lang="en-AU" dirty="0"/>
              <a:t>icon to add.</a:t>
            </a:r>
          </a:p>
        </p:txBody>
      </p:sp>
      <p:sp>
        <p:nvSpPr>
          <p:cNvPr id="12" name="Text Placeholder 3"/>
          <p:cNvSpPr>
            <a:spLocks noGrp="1"/>
          </p:cNvSpPr>
          <p:nvPr>
            <p:ph type="body" sz="quarter" idx="11" hasCustomPrompt="1"/>
          </p:nvPr>
        </p:nvSpPr>
        <p:spPr>
          <a:xfrm>
            <a:off x="416217" y="428627"/>
            <a:ext cx="3820503" cy="647700"/>
          </a:xfrm>
          <a:prstGeom prst="rect">
            <a:avLst/>
          </a:prstGeom>
        </p:spPr>
        <p:txBody>
          <a:bodyPr anchor="t"/>
          <a:lstStyle>
            <a:lvl1pPr marL="0" indent="0">
              <a:lnSpc>
                <a:spcPct val="90000"/>
              </a:lnSpc>
              <a:buNone/>
              <a:defRPr sz="3600" b="1">
                <a:solidFill>
                  <a:srgbClr val="054A89"/>
                </a:solidFill>
              </a:defRPr>
            </a:lvl1pPr>
          </a:lstStyle>
          <a:p>
            <a:pPr lvl="0"/>
            <a:r>
              <a:rPr lang="en-US" dirty="0"/>
              <a:t>Type heading</a:t>
            </a:r>
            <a:endParaRPr lang="en-AU" dirty="0"/>
          </a:p>
        </p:txBody>
      </p:sp>
      <p:sp>
        <p:nvSpPr>
          <p:cNvPr id="13" name="Text Placeholder 3"/>
          <p:cNvSpPr>
            <a:spLocks noGrp="1"/>
          </p:cNvSpPr>
          <p:nvPr>
            <p:ph type="body" sz="quarter" idx="12" hasCustomPrompt="1"/>
          </p:nvPr>
        </p:nvSpPr>
        <p:spPr>
          <a:xfrm>
            <a:off x="416209" y="1295405"/>
            <a:ext cx="3810351" cy="2514595"/>
          </a:xfrm>
          <a:prstGeom prst="rect">
            <a:avLst/>
          </a:prstGeom>
        </p:spPr>
        <p:txBody>
          <a:bodyPr/>
          <a:lstStyle>
            <a:lvl1pPr marL="342900" indent="-342900">
              <a:lnSpc>
                <a:spcPct val="90000"/>
              </a:lnSpc>
              <a:spcBef>
                <a:spcPts val="0"/>
              </a:spcBef>
              <a:spcAft>
                <a:spcPts val="1200"/>
              </a:spcAft>
              <a:buFont typeface="Arial" panose="020B0604020202020204" pitchFamily="34" charset="0"/>
              <a:buChar char="•"/>
              <a:defRPr sz="2400" b="0" baseline="0">
                <a:solidFill>
                  <a:schemeClr val="tx1"/>
                </a:solidFill>
              </a:defRPr>
            </a:lvl1pPr>
          </a:lstStyle>
          <a:p>
            <a:pPr lvl="0"/>
            <a:r>
              <a:rPr lang="en-US" dirty="0"/>
              <a:t>Type text here</a:t>
            </a:r>
            <a:endParaRPr lang="en-AU" dirty="0"/>
          </a:p>
        </p:txBody>
      </p:sp>
      <p:pic>
        <p:nvPicPr>
          <p:cNvPr id="9" name="Picture 8">
            <a:extLst>
              <a:ext uri="{FF2B5EF4-FFF2-40B4-BE49-F238E27FC236}">
                <a16:creationId xmlns:a16="http://schemas.microsoft.com/office/drawing/2014/main" id="{1905D9D5-D48F-4444-9C6D-30944DD8E39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907" b="16398"/>
          <a:stretch/>
        </p:blipFill>
        <p:spPr>
          <a:xfrm>
            <a:off x="7368975" y="4489554"/>
            <a:ext cx="1686214" cy="577121"/>
          </a:xfrm>
          <a:prstGeom prst="rect">
            <a:avLst/>
          </a:prstGeom>
        </p:spPr>
      </p:pic>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oter:Text right/Image lef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1"/>
            <a:ext cx="4572000" cy="4273550"/>
          </a:xfrm>
          <a:prstGeom prst="rect">
            <a:avLst/>
          </a:prstGeom>
        </p:spPr>
        <p:txBody>
          <a:bodyPr anchor="ctr"/>
          <a:lstStyle>
            <a:lvl1pPr marL="0" marR="0" indent="0" algn="ctr" defTabSz="914400" rtl="0" eaLnBrk="0" fontAlgn="base" latinLnBrk="0" hangingPunct="0">
              <a:lnSpc>
                <a:spcPct val="100000"/>
              </a:lnSpc>
              <a:spcBef>
                <a:spcPct val="20000"/>
              </a:spcBef>
              <a:spcAft>
                <a:spcPct val="0"/>
              </a:spcAft>
              <a:buClrTx/>
              <a:buSzTx/>
              <a:buFontTx/>
              <a:buNone/>
              <a:tabLst/>
              <a:defRPr i="1">
                <a:solidFill>
                  <a:srgbClr val="E632C0"/>
                </a:solidFill>
              </a:defRPr>
            </a:lvl1pPr>
          </a:lstStyle>
          <a:p>
            <a:r>
              <a:rPr lang="en-US" dirty="0"/>
              <a:t>Drag or insert image/chart/table to placeholder. Or c</a:t>
            </a:r>
            <a:r>
              <a:rPr lang="en-AU" dirty="0"/>
              <a:t>lick </a:t>
            </a:r>
            <a:br>
              <a:rPr lang="en-AU" dirty="0"/>
            </a:br>
            <a:r>
              <a:rPr lang="en-AU" dirty="0"/>
              <a:t>icon to add.</a:t>
            </a:r>
          </a:p>
        </p:txBody>
      </p:sp>
      <p:sp>
        <p:nvSpPr>
          <p:cNvPr id="12" name="Text Placeholder 3"/>
          <p:cNvSpPr>
            <a:spLocks noGrp="1"/>
          </p:cNvSpPr>
          <p:nvPr>
            <p:ph type="body" sz="quarter" idx="11" hasCustomPrompt="1"/>
          </p:nvPr>
        </p:nvSpPr>
        <p:spPr>
          <a:xfrm>
            <a:off x="4947577" y="428627"/>
            <a:ext cx="3820503" cy="647700"/>
          </a:xfrm>
          <a:prstGeom prst="rect">
            <a:avLst/>
          </a:prstGeom>
        </p:spPr>
        <p:txBody>
          <a:bodyPr anchor="t"/>
          <a:lstStyle>
            <a:lvl1pPr marL="0" indent="0">
              <a:lnSpc>
                <a:spcPct val="90000"/>
              </a:lnSpc>
              <a:buNone/>
              <a:defRPr sz="3600" b="1">
                <a:solidFill>
                  <a:srgbClr val="054A89"/>
                </a:solidFill>
              </a:defRPr>
            </a:lvl1pPr>
          </a:lstStyle>
          <a:p>
            <a:pPr lvl="0"/>
            <a:r>
              <a:rPr lang="en-US" dirty="0"/>
              <a:t>Type heading</a:t>
            </a:r>
            <a:endParaRPr lang="en-AU" dirty="0"/>
          </a:p>
        </p:txBody>
      </p:sp>
      <p:sp>
        <p:nvSpPr>
          <p:cNvPr id="13" name="Text Placeholder 3"/>
          <p:cNvSpPr>
            <a:spLocks noGrp="1"/>
          </p:cNvSpPr>
          <p:nvPr>
            <p:ph type="body" sz="quarter" idx="12" hasCustomPrompt="1"/>
          </p:nvPr>
        </p:nvSpPr>
        <p:spPr>
          <a:xfrm>
            <a:off x="4947569" y="1295405"/>
            <a:ext cx="3810351" cy="2514595"/>
          </a:xfrm>
          <a:prstGeom prst="rect">
            <a:avLst/>
          </a:prstGeom>
        </p:spPr>
        <p:txBody>
          <a:bodyPr/>
          <a:lstStyle>
            <a:lvl1pPr marL="342900" indent="-342900">
              <a:lnSpc>
                <a:spcPct val="90000"/>
              </a:lnSpc>
              <a:spcBef>
                <a:spcPts val="0"/>
              </a:spcBef>
              <a:spcAft>
                <a:spcPts val="1200"/>
              </a:spcAft>
              <a:buFont typeface="Arial" panose="020B0604020202020204" pitchFamily="34" charset="0"/>
              <a:buChar char="•"/>
              <a:defRPr sz="2400" b="0" baseline="0">
                <a:solidFill>
                  <a:schemeClr val="tx1"/>
                </a:solidFill>
              </a:defRPr>
            </a:lvl1pPr>
          </a:lstStyle>
          <a:p>
            <a:pPr lvl="0"/>
            <a:r>
              <a:rPr lang="en-US" dirty="0"/>
              <a:t>Type text here</a:t>
            </a:r>
            <a:endParaRPr lang="en-AU" dirty="0"/>
          </a:p>
        </p:txBody>
      </p:sp>
      <p:pic>
        <p:nvPicPr>
          <p:cNvPr id="9" name="Picture 8">
            <a:extLst>
              <a:ext uri="{FF2B5EF4-FFF2-40B4-BE49-F238E27FC236}">
                <a16:creationId xmlns:a16="http://schemas.microsoft.com/office/drawing/2014/main" id="{825F60B5-CC36-E54D-BE26-62F792B5A69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907" b="16398"/>
          <a:stretch/>
        </p:blipFill>
        <p:spPr>
          <a:xfrm>
            <a:off x="7368975" y="4489554"/>
            <a:ext cx="1686214" cy="577121"/>
          </a:xfrm>
          <a:prstGeom prst="rect">
            <a:avLst/>
          </a:prstGeom>
        </p:spPr>
      </p:pic>
    </p:spTree>
    <p:extLst>
      <p:ext uri="{BB962C8B-B14F-4D97-AF65-F5344CB8AC3E}">
        <p14:creationId xmlns:p14="http://schemas.microsoft.com/office/powerpoint/2010/main" val="19033627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oter:Full screen imag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1"/>
            <a:ext cx="9144000" cy="4264818"/>
          </a:xfrm>
          <a:prstGeom prst="rect">
            <a:avLst/>
          </a:prstGeom>
        </p:spPr>
        <p:txBody>
          <a:bodyPr vert="horz" anchor="ctr"/>
          <a:lstStyle>
            <a:lvl1pPr marL="0" indent="0" algn="ctr">
              <a:buNone/>
              <a:defRPr i="1" baseline="0">
                <a:solidFill>
                  <a:srgbClr val="E632C0"/>
                </a:solidFill>
              </a:defRPr>
            </a:lvl1pPr>
          </a:lstStyle>
          <a:p>
            <a:r>
              <a:rPr lang="en-US" dirty="0"/>
              <a:t>Drag or insert image/chart/table </a:t>
            </a:r>
          </a:p>
          <a:p>
            <a:r>
              <a:rPr lang="en-US" dirty="0"/>
              <a:t>to placeholder. </a:t>
            </a:r>
          </a:p>
          <a:p>
            <a:r>
              <a:rPr lang="en-US" dirty="0"/>
              <a:t>Or c</a:t>
            </a:r>
            <a:r>
              <a:rPr lang="en-AU" dirty="0"/>
              <a:t>lick icon to add.</a:t>
            </a:r>
          </a:p>
        </p:txBody>
      </p:sp>
      <p:pic>
        <p:nvPicPr>
          <p:cNvPr id="6" name="Picture 5">
            <a:extLst>
              <a:ext uri="{FF2B5EF4-FFF2-40B4-BE49-F238E27FC236}">
                <a16:creationId xmlns:a16="http://schemas.microsoft.com/office/drawing/2014/main" id="{99E93AA6-97AE-3E4D-ABE1-897755A9719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907" b="16398"/>
          <a:stretch/>
        </p:blipFill>
        <p:spPr>
          <a:xfrm>
            <a:off x="7368975" y="4489554"/>
            <a:ext cx="1686214" cy="577121"/>
          </a:xfrm>
          <a:prstGeom prst="rect">
            <a:avLst/>
          </a:prstGeom>
        </p:spPr>
      </p:pic>
    </p:spTree>
    <p:extLst>
      <p:ext uri="{BB962C8B-B14F-4D97-AF65-F5344CB8AC3E}">
        <p14:creationId xmlns:p14="http://schemas.microsoft.com/office/powerpoint/2010/main" val="76824156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heading and full screen imag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1247587"/>
            <a:ext cx="9144000" cy="3017231"/>
          </a:xfrm>
          <a:prstGeom prst="rect">
            <a:avLst/>
          </a:prstGeom>
        </p:spPr>
        <p:txBody>
          <a:bodyPr vert="horz" anchor="ctr"/>
          <a:lstStyle>
            <a:lvl1pPr marL="0" indent="0" algn="ctr">
              <a:buNone/>
              <a:defRPr i="1" baseline="0">
                <a:solidFill>
                  <a:srgbClr val="E632C0"/>
                </a:solidFill>
              </a:defRPr>
            </a:lvl1pPr>
          </a:lstStyle>
          <a:p>
            <a:r>
              <a:rPr lang="en-US" dirty="0"/>
              <a:t>Drag or insert image/chart/table </a:t>
            </a:r>
          </a:p>
          <a:p>
            <a:r>
              <a:rPr lang="en-US"/>
              <a:t>to </a:t>
            </a:r>
            <a:r>
              <a:rPr lang="en-US" dirty="0"/>
              <a:t>placeholder</a:t>
            </a:r>
            <a:r>
              <a:rPr lang="en-US"/>
              <a:t>. </a:t>
            </a:r>
          </a:p>
          <a:p>
            <a:r>
              <a:rPr lang="en-US"/>
              <a:t>Or </a:t>
            </a:r>
            <a:r>
              <a:rPr lang="en-US" dirty="0"/>
              <a:t>c</a:t>
            </a:r>
            <a:r>
              <a:rPr lang="en-AU" dirty="0"/>
              <a:t>lick icon to add.</a:t>
            </a:r>
          </a:p>
        </p:txBody>
      </p:sp>
      <p:sp>
        <p:nvSpPr>
          <p:cNvPr id="5" name="Text Placeholder 3"/>
          <p:cNvSpPr>
            <a:spLocks noGrp="1"/>
          </p:cNvSpPr>
          <p:nvPr>
            <p:ph type="body" sz="quarter" idx="11" hasCustomPrompt="1"/>
          </p:nvPr>
        </p:nvSpPr>
        <p:spPr>
          <a:xfrm>
            <a:off x="416217" y="428627"/>
            <a:ext cx="8290903" cy="647700"/>
          </a:xfrm>
          <a:prstGeom prst="rect">
            <a:avLst/>
          </a:prstGeom>
        </p:spPr>
        <p:txBody>
          <a:bodyPr anchor="t"/>
          <a:lstStyle>
            <a:lvl1pPr marL="0" indent="0">
              <a:lnSpc>
                <a:spcPct val="90000"/>
              </a:lnSpc>
              <a:buNone/>
              <a:defRPr sz="3600" b="1" baseline="0">
                <a:solidFill>
                  <a:srgbClr val="054A89"/>
                </a:solidFill>
                <a:latin typeface="Altis UniSA" panose="020B0603030000000003" pitchFamily="34" charset="77"/>
              </a:defRPr>
            </a:lvl1pPr>
          </a:lstStyle>
          <a:p>
            <a:pPr lvl="0"/>
            <a:r>
              <a:rPr lang="en-US" dirty="0"/>
              <a:t>Type heading here</a:t>
            </a:r>
            <a:endParaRPr lang="en-AU" dirty="0"/>
          </a:p>
        </p:txBody>
      </p:sp>
      <p:pic>
        <p:nvPicPr>
          <p:cNvPr id="8" name="Picture 7">
            <a:extLst>
              <a:ext uri="{FF2B5EF4-FFF2-40B4-BE49-F238E27FC236}">
                <a16:creationId xmlns:a16="http://schemas.microsoft.com/office/drawing/2014/main" id="{8F1F7B63-B665-4046-97B9-0C2624ABB39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907" b="16398"/>
          <a:stretch/>
        </p:blipFill>
        <p:spPr>
          <a:xfrm>
            <a:off x="7368975" y="4489554"/>
            <a:ext cx="1686214" cy="577121"/>
          </a:xfrm>
          <a:prstGeom prst="rect">
            <a:avLst/>
          </a:prstGeom>
        </p:spPr>
      </p:pic>
    </p:spTree>
    <p:extLst>
      <p:ext uri="{BB962C8B-B14F-4D97-AF65-F5344CB8AC3E}">
        <p14:creationId xmlns:p14="http://schemas.microsoft.com/office/powerpoint/2010/main" val="50610714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8EBF3C-6C79-414F-B2F0-C45AE2BA79D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3" descr="UniSA New Portrait 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9784" y="904205"/>
            <a:ext cx="2084432" cy="1667545"/>
          </a:xfrm>
          <a:prstGeom prst="rect">
            <a:avLst/>
          </a:prstGeom>
        </p:spPr>
      </p:pic>
      <p:pic>
        <p:nvPicPr>
          <p:cNvPr id="6" name="Picture 5" descr="UniSA New Portrait 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9784" y="904205"/>
            <a:ext cx="2084432" cy="1667545"/>
          </a:xfrm>
          <a:prstGeom prst="rect">
            <a:avLst/>
          </a:prstGeom>
        </p:spPr>
      </p:pic>
      <p:sp>
        <p:nvSpPr>
          <p:cNvPr id="9" name="Rectangle 11"/>
          <p:cNvSpPr>
            <a:spLocks noGrp="1" noChangeArrowheads="1"/>
          </p:cNvSpPr>
          <p:nvPr>
            <p:ph type="subTitle" sz="quarter" idx="1" hasCustomPrompt="1"/>
          </p:nvPr>
        </p:nvSpPr>
        <p:spPr bwMode="auto">
          <a:xfrm>
            <a:off x="0" y="3332829"/>
            <a:ext cx="9143999" cy="1249331"/>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marL="0" indent="0" algn="ctr">
              <a:buFontTx/>
              <a:buNone/>
              <a:defRPr sz="3200" baseline="0">
                <a:solidFill>
                  <a:schemeClr val="bg1"/>
                </a:solidFill>
                <a:latin typeface="Altis UniSA" panose="020B0603030000000003" pitchFamily="34" charset="77"/>
              </a:defRPr>
            </a:lvl1pPr>
          </a:lstStyle>
          <a:p>
            <a:r>
              <a:rPr lang="en-US" dirty="0"/>
              <a:t>Insert text or delete if not required</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4348" y="2196701"/>
            <a:ext cx="7772400" cy="1021556"/>
          </a:xfrm>
          <a:prstGeom prst="rect">
            <a:avLst/>
          </a:prstGeom>
        </p:spPr>
        <p:txBody>
          <a:bodyPr anchor="t"/>
          <a:lstStyle>
            <a:lvl1pPr algn="l">
              <a:defRPr sz="3000" b="1" cap="all" baseline="0">
                <a:solidFill>
                  <a:schemeClr val="accent2">
                    <a:lumMod val="75000"/>
                  </a:schemeClr>
                </a:solidFill>
              </a:defRPr>
            </a:lvl1pPr>
          </a:lstStyle>
          <a:p>
            <a:r>
              <a:rPr lang="en-US" dirty="0"/>
              <a:t>Click to edit Master title style</a:t>
            </a:r>
            <a:endParaRPr lang="en-AU" dirty="0"/>
          </a:p>
        </p:txBody>
      </p:sp>
    </p:spTree>
    <p:extLst>
      <p:ext uri="{BB962C8B-B14F-4D97-AF65-F5344CB8AC3E}">
        <p14:creationId xmlns:p14="http://schemas.microsoft.com/office/powerpoint/2010/main" val="376084087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200" name="Rectangle 8"/>
          <p:cNvSpPr>
            <a:spLocks noGrp="1" noChangeArrowheads="1"/>
          </p:cNvSpPr>
          <p:nvPr>
            <p:ph type="ctrTitle" sz="quarter"/>
          </p:nvPr>
        </p:nvSpPr>
        <p:spPr bwMode="auto">
          <a:xfrm>
            <a:off x="1440000" y="2538414"/>
            <a:ext cx="5791200" cy="290513"/>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l">
              <a:defRPr sz="2400">
                <a:solidFill>
                  <a:schemeClr val="bg1"/>
                </a:solidFill>
              </a:defRPr>
            </a:lvl1pPr>
          </a:lstStyle>
          <a:p>
            <a:r>
              <a:rPr lang="en-US" dirty="0"/>
              <a:t>Click to edit Master title style</a:t>
            </a:r>
          </a:p>
        </p:txBody>
      </p:sp>
      <p:sp>
        <p:nvSpPr>
          <p:cNvPr id="8203" name="Rectangle 11"/>
          <p:cNvSpPr>
            <a:spLocks noGrp="1" noChangeArrowheads="1"/>
          </p:cNvSpPr>
          <p:nvPr>
            <p:ph type="subTitle" sz="quarter" idx="1"/>
          </p:nvPr>
        </p:nvSpPr>
        <p:spPr bwMode="auto">
          <a:xfrm>
            <a:off x="1440000" y="2901553"/>
            <a:ext cx="6019800" cy="28932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l">
              <a:buFontTx/>
              <a:buNone/>
              <a:defRPr sz="1400">
                <a:solidFill>
                  <a:schemeClr val="bg1"/>
                </a:solidFill>
              </a:defRPr>
            </a:lvl1pPr>
          </a:lstStyle>
          <a:p>
            <a:r>
              <a:rPr lang="en-US" dirty="0"/>
              <a:t>Click to edit Master subtitle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6745" y="4297442"/>
            <a:ext cx="1462531" cy="434729"/>
          </a:xfrm>
          <a:prstGeom prst="rect">
            <a:avLst/>
          </a:prstGeom>
        </p:spPr>
      </p:pic>
    </p:spTree>
    <p:extLst>
      <p:ext uri="{BB962C8B-B14F-4D97-AF65-F5344CB8AC3E}">
        <p14:creationId xmlns:p14="http://schemas.microsoft.com/office/powerpoint/2010/main" val="41332040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Text Box 17"/>
          <p:cNvSpPr txBox="1">
            <a:spLocks noChangeArrowheads="1"/>
          </p:cNvSpPr>
          <p:nvPr/>
        </p:nvSpPr>
        <p:spPr bwMode="auto">
          <a:xfrm>
            <a:off x="2971800" y="290514"/>
            <a:ext cx="3200400" cy="461665"/>
          </a:xfrm>
          <a:prstGeom prst="rect">
            <a:avLst/>
          </a:prstGeom>
          <a:noFill/>
          <a:ln w="9525">
            <a:noFill/>
            <a:miter lim="800000"/>
            <a:headEnd/>
            <a:tailEnd/>
          </a:ln>
        </p:spPr>
        <p:txBody>
          <a:bodyPr>
            <a:spAutoFit/>
          </a:bodyPr>
          <a:lstStyle/>
          <a:p>
            <a:pPr algn="ctr">
              <a:spcBef>
                <a:spcPct val="50000"/>
              </a:spcBef>
              <a:defRPr/>
            </a:pPr>
            <a:endParaRPr lang="en-US">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0" r:id="rId2"/>
    <p:sldLayoutId id="2147483651" r:id="rId3"/>
    <p:sldLayoutId id="2147483654" r:id="rId4"/>
    <p:sldLayoutId id="2147483659" r:id="rId5"/>
    <p:sldLayoutId id="2147483660" r:id="rId6"/>
    <p:sldLayoutId id="2147483649" r:id="rId7"/>
    <p:sldLayoutId id="2147483663" r:id="rId8"/>
    <p:sldLayoutId id="2147483664" r:id="rId9"/>
  </p:sldLayoutIdLst>
  <p:transition/>
  <p:hf sldNum="0" hdr="0" ftr="0" dt="0"/>
  <p:txStyles>
    <p:titleStyle>
      <a:lvl1pPr algn="ctr" rtl="0" eaLnBrk="1" fontAlgn="base" hangingPunct="1">
        <a:spcBef>
          <a:spcPct val="0"/>
        </a:spcBef>
        <a:spcAft>
          <a:spcPct val="0"/>
        </a:spcAft>
        <a:defRPr sz="4400">
          <a:solidFill>
            <a:schemeClr val="tx2"/>
          </a:solidFill>
          <a:latin typeface="+mj-lt"/>
          <a:ea typeface="Arial" pitchFamily="-65" charset="0"/>
          <a:cs typeface="+mj-cs"/>
        </a:defRPr>
      </a:lvl1pPr>
      <a:lvl2pPr algn="ctr" rtl="0" eaLnBrk="1" fontAlgn="base" hangingPunct="1">
        <a:spcBef>
          <a:spcPct val="0"/>
        </a:spcBef>
        <a:spcAft>
          <a:spcPct val="0"/>
        </a:spcAft>
        <a:defRPr sz="4400">
          <a:solidFill>
            <a:schemeClr val="tx2"/>
          </a:solidFill>
          <a:latin typeface="Arial" charset="0"/>
          <a:ea typeface="Arial" pitchFamily="-65" charset="0"/>
          <a:cs typeface="Arial" charset="0"/>
        </a:defRPr>
      </a:lvl2pPr>
      <a:lvl3pPr algn="ctr" rtl="0" eaLnBrk="1" fontAlgn="base" hangingPunct="1">
        <a:spcBef>
          <a:spcPct val="0"/>
        </a:spcBef>
        <a:spcAft>
          <a:spcPct val="0"/>
        </a:spcAft>
        <a:defRPr sz="4400">
          <a:solidFill>
            <a:schemeClr val="tx2"/>
          </a:solidFill>
          <a:latin typeface="Arial" charset="0"/>
          <a:ea typeface="Arial" pitchFamily="-65" charset="0"/>
          <a:cs typeface="Arial" charset="0"/>
        </a:defRPr>
      </a:lvl3pPr>
      <a:lvl4pPr algn="ctr" rtl="0" eaLnBrk="1" fontAlgn="base" hangingPunct="1">
        <a:spcBef>
          <a:spcPct val="0"/>
        </a:spcBef>
        <a:spcAft>
          <a:spcPct val="0"/>
        </a:spcAft>
        <a:defRPr sz="4400">
          <a:solidFill>
            <a:schemeClr val="tx2"/>
          </a:solidFill>
          <a:latin typeface="Arial" charset="0"/>
          <a:ea typeface="Arial" pitchFamily="-65" charset="0"/>
          <a:cs typeface="Arial" charset="0"/>
        </a:defRPr>
      </a:lvl4pPr>
      <a:lvl5pPr algn="ctr" rtl="0" eaLnBrk="1" fontAlgn="base" hangingPunct="1">
        <a:spcBef>
          <a:spcPct val="0"/>
        </a:spcBef>
        <a:spcAft>
          <a:spcPct val="0"/>
        </a:spcAft>
        <a:defRPr sz="4400">
          <a:solidFill>
            <a:schemeClr val="tx2"/>
          </a:solidFill>
          <a:latin typeface="Arial" charset="0"/>
          <a:ea typeface="Arial" pitchFamily="-65"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Arial" pitchFamily="-65" charset="0"/>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pitchFamily="-65"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pitchFamily="-65"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pitchFamily="-65"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pitchFamily="-65" charset="0"/>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hbr.org/video/2386816175001/business-analytics-define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wmf"/></Relationships>
</file>

<file path=ppt/slides/_rels/slide1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6.jpeg"/><Relationship Id="rId7" Type="http://schemas.openxmlformats.org/officeDocument/2006/relationships/image" Target="../media/image11.w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0.wmf"/><Relationship Id="rId4" Type="http://schemas.openxmlformats.org/officeDocument/2006/relationships/oleObject" Target="../embeddings/oleObject6.bin"/><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oleObject" Target="../embeddings/oleObject8.bin"/><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ideo" Target="file:///\\winfiles\savedocs\anuj\Downloads\lecture_1_slides_ppt\Global%20Animation%202-28-2011.wmv"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kdnuggets.com/software/suites.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kdnuggets.com/2020/06/data-science-tools-popularity-animated.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support.sas.com/en/software/enterprise-miner-support.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sas.com/storefront/aux/en/spbdadatasci/67283_excerpt.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users.cs.umn.edu/~kumar001/dmbook/firsted.php"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web.engr.illinois.edu/~hanj/bk3/" TargetMode="External"/><Relationship Id="rId4" Type="http://schemas.openxmlformats.org/officeDocument/2006/relationships/hyperlink" Target="https://www-users.cs.umn.edu/~kumar001/dmbook/index.php"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6.jpeg"/><Relationship Id="rId7" Type="http://schemas.openxmlformats.org/officeDocument/2006/relationships/oleObject" Target="../embeddings/oleObject1.bin"/><Relationship Id="rId12"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2.gif"/><Relationship Id="rId5" Type="http://schemas.openxmlformats.org/officeDocument/2006/relationships/image" Target="../media/image8.png"/><Relationship Id="rId10" Type="http://schemas.openxmlformats.org/officeDocument/2006/relationships/image" Target="../media/image11.wmf"/><Relationship Id="rId4" Type="http://schemas.openxmlformats.org/officeDocument/2006/relationships/image" Target="../media/image7.jpeg"/><Relationship Id="rId9"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oleObject" Target="../embeddings/oleObject3.bin"/><Relationship Id="rId7" Type="http://schemas.openxmlformats.org/officeDocument/2006/relationships/image" Target="../media/image20.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wmf"/><Relationship Id="rId5" Type="http://schemas.openxmlformats.org/officeDocument/2006/relationships/oleObject" Target="../embeddings/oleObject4.bin"/><Relationship Id="rId4" Type="http://schemas.openxmlformats.org/officeDocument/2006/relationships/image" Target="../media/image18.wmf"/></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ctrTitle" sz="quarter"/>
          </p:nvPr>
        </p:nvSpPr>
        <p:spPr>
          <a:xfrm>
            <a:off x="1165741" y="1831788"/>
            <a:ext cx="6812518" cy="843280"/>
          </a:xfrm>
        </p:spPr>
        <p:txBody>
          <a:bodyPr anchor="ctr"/>
          <a:lstStyle/>
          <a:p>
            <a:pPr eaLnBrk="1" hangingPunct="1"/>
            <a:br>
              <a:rPr lang="en-AU" dirty="0"/>
            </a:br>
            <a:r>
              <a:rPr lang="en-AU" sz="2400" b="0" dirty="0">
                <a:solidFill>
                  <a:srgbClr val="FFFF00"/>
                </a:solidFill>
              </a:rPr>
              <a:t>INFS 5102</a:t>
            </a:r>
            <a:br>
              <a:rPr lang="en-AU" sz="2400" dirty="0">
                <a:solidFill>
                  <a:srgbClr val="FFFF00"/>
                </a:solidFill>
              </a:rPr>
            </a:br>
            <a:r>
              <a:rPr lang="en-AU" sz="2400" b="0" dirty="0"/>
              <a:t>Unsupervised Methods in Analytics</a:t>
            </a:r>
            <a:br>
              <a:rPr lang="en-AU" dirty="0"/>
            </a:br>
            <a:endParaRPr lang="en-AU" dirty="0"/>
          </a:p>
        </p:txBody>
      </p:sp>
      <p:sp>
        <p:nvSpPr>
          <p:cNvPr id="3" name="Subtitle 2">
            <a:extLst>
              <a:ext uri="{FF2B5EF4-FFF2-40B4-BE49-F238E27FC236}">
                <a16:creationId xmlns:a16="http://schemas.microsoft.com/office/drawing/2014/main" id="{E2D08A4A-33F3-441F-B696-A104FCE0958A}"/>
              </a:ext>
            </a:extLst>
          </p:cNvPr>
          <p:cNvSpPr>
            <a:spLocks noGrp="1"/>
          </p:cNvSpPr>
          <p:nvPr>
            <p:ph type="subTitle" sz="quarter" idx="1"/>
          </p:nvPr>
        </p:nvSpPr>
        <p:spPr>
          <a:xfrm>
            <a:off x="1481136" y="3066499"/>
            <a:ext cx="6428827" cy="1249331"/>
          </a:xfrm>
        </p:spPr>
        <p:txBody>
          <a:bodyPr/>
          <a:lstStyle/>
          <a:p>
            <a:r>
              <a:rPr lang="en-AU" dirty="0"/>
              <a:t>Module 1 - Introduction</a:t>
            </a:r>
            <a:endParaRPr lang="en-US" dirty="0"/>
          </a:p>
        </p:txBody>
      </p:sp>
    </p:spTree>
    <p:extLst>
      <p:ext uri="{BB962C8B-B14F-4D97-AF65-F5344CB8AC3E}">
        <p14:creationId xmlns:p14="http://schemas.microsoft.com/office/powerpoint/2010/main" val="147372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sz="2800" dirty="0">
                <a:solidFill>
                  <a:srgbClr val="054A89"/>
                </a:solidFill>
              </a:rPr>
              <a:t>The analytics process model</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162" y="1027528"/>
            <a:ext cx="5769569" cy="3294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581578" y="4553290"/>
            <a:ext cx="4647876" cy="323165"/>
          </a:xfrm>
          <a:prstGeom prst="rect">
            <a:avLst/>
          </a:prstGeom>
          <a:noFill/>
        </p:spPr>
        <p:txBody>
          <a:bodyPr wrap="square" rtlCol="0">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AU" sz="750" dirty="0"/>
              <a:t>Source: B. </a:t>
            </a:r>
            <a:r>
              <a:rPr lang="en-AU" sz="750" dirty="0" err="1"/>
              <a:t>Baesens</a:t>
            </a:r>
            <a:r>
              <a:rPr lang="en-AU" sz="750" dirty="0"/>
              <a:t>. Analytics in a Big Data World: The Essential Guide to Data Science and its Applications. Wiley, 2014</a:t>
            </a:r>
          </a:p>
        </p:txBody>
      </p:sp>
    </p:spTree>
    <p:extLst>
      <p:ext uri="{BB962C8B-B14F-4D97-AF65-F5344CB8AC3E}">
        <p14:creationId xmlns:p14="http://schemas.microsoft.com/office/powerpoint/2010/main" val="306882402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sz="2800" dirty="0">
                <a:solidFill>
                  <a:srgbClr val="054A89"/>
                </a:solidFill>
              </a:rPr>
              <a:t>The analytics process model</a:t>
            </a:r>
          </a:p>
        </p:txBody>
      </p:sp>
      <p:sp>
        <p:nvSpPr>
          <p:cNvPr id="5" name="Text Placeholder 4"/>
          <p:cNvSpPr>
            <a:spLocks noGrp="1"/>
          </p:cNvSpPr>
          <p:nvPr>
            <p:ph type="body" sz="quarter" idx="12"/>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marL="257175" lvl="0" indent="-257175">
              <a:spcBef>
                <a:spcPts val="225"/>
              </a:spcBef>
              <a:spcAft>
                <a:spcPts val="225"/>
              </a:spcAft>
              <a:buFontTx/>
              <a:buChar char="•"/>
            </a:pPr>
            <a:r>
              <a:rPr lang="en-AU" sz="2400" dirty="0">
                <a:solidFill>
                  <a:srgbClr val="000000"/>
                </a:solidFill>
              </a:rPr>
              <a:t>Main steps:</a:t>
            </a:r>
          </a:p>
          <a:p>
            <a:pPr marL="642938" lvl="1" indent="-342900">
              <a:spcAft>
                <a:spcPts val="300"/>
              </a:spcAft>
              <a:buFont typeface="+mj-lt"/>
              <a:buAutoNum type="arabicPeriod"/>
            </a:pPr>
            <a:r>
              <a:rPr lang="en-AU" dirty="0">
                <a:solidFill>
                  <a:srgbClr val="000000"/>
                </a:solidFill>
              </a:rPr>
              <a:t>Problem definition &amp; </a:t>
            </a:r>
            <a:r>
              <a:rPr lang="en-AU" dirty="0">
                <a:solidFill>
                  <a:srgbClr val="000000"/>
                </a:solidFill>
                <a:cs typeface="Calibri" panose="020F0502020204030204" pitchFamily="34" charset="0"/>
              </a:rPr>
              <a:t>Identification of data sources</a:t>
            </a:r>
          </a:p>
          <a:p>
            <a:pPr marL="642938" lvl="1" indent="-342900">
              <a:spcAft>
                <a:spcPts val="300"/>
              </a:spcAft>
              <a:buFont typeface="+mj-lt"/>
              <a:buAutoNum type="arabicPeriod"/>
            </a:pPr>
            <a:r>
              <a:rPr lang="en-AU" dirty="0">
                <a:solidFill>
                  <a:srgbClr val="000000"/>
                </a:solidFill>
                <a:cs typeface="Calibri" panose="020F0502020204030204" pitchFamily="34" charset="0"/>
              </a:rPr>
              <a:t>Data selection/retrieval/collection</a:t>
            </a:r>
          </a:p>
          <a:p>
            <a:pPr marL="642938" lvl="1" indent="-342900">
              <a:spcAft>
                <a:spcPts val="300"/>
              </a:spcAft>
              <a:buFont typeface="+mj-lt"/>
              <a:buAutoNum type="arabicPeriod"/>
            </a:pPr>
            <a:r>
              <a:rPr lang="en-AU" dirty="0">
                <a:solidFill>
                  <a:srgbClr val="000000"/>
                </a:solidFill>
                <a:cs typeface="Calibri" panose="020F0502020204030204" pitchFamily="34" charset="0"/>
              </a:rPr>
              <a:t>Data pre-processing: cleaning, transformation, reduction &amp; integration</a:t>
            </a:r>
          </a:p>
          <a:p>
            <a:pPr marL="642938" lvl="1" indent="-342900">
              <a:spcAft>
                <a:spcPts val="300"/>
              </a:spcAft>
              <a:buFont typeface="+mj-lt"/>
              <a:buAutoNum type="arabicPeriod"/>
            </a:pPr>
            <a:r>
              <a:rPr lang="en-AU" dirty="0">
                <a:solidFill>
                  <a:srgbClr val="000000"/>
                </a:solidFill>
                <a:cs typeface="Calibri" panose="020F0502020204030204" pitchFamily="34" charset="0"/>
              </a:rPr>
              <a:t>Analytics: methods selection and application</a:t>
            </a:r>
          </a:p>
          <a:p>
            <a:pPr marL="642938" lvl="1" indent="-342900">
              <a:spcAft>
                <a:spcPts val="300"/>
              </a:spcAft>
              <a:buFont typeface="+mj-lt"/>
              <a:buAutoNum type="arabicPeriod"/>
            </a:pPr>
            <a:r>
              <a:rPr lang="en-AU" dirty="0">
                <a:solidFill>
                  <a:srgbClr val="000000"/>
                </a:solidFill>
                <a:cs typeface="Calibri" panose="020F0502020204030204" pitchFamily="34" charset="0"/>
              </a:rPr>
              <a:t>Interpretation and evaluation of results</a:t>
            </a:r>
          </a:p>
          <a:p>
            <a:pPr marL="642938" lvl="1" indent="-342900">
              <a:spcAft>
                <a:spcPts val="300"/>
              </a:spcAft>
              <a:buFont typeface="+mj-lt"/>
              <a:buAutoNum type="arabicPeriod"/>
            </a:pPr>
            <a:r>
              <a:rPr lang="en-AU" dirty="0">
                <a:solidFill>
                  <a:srgbClr val="000000"/>
                </a:solidFill>
                <a:cs typeface="Calibri" panose="020F0502020204030204" pitchFamily="34" charset="0"/>
              </a:rPr>
              <a:t>Application of the results</a:t>
            </a:r>
          </a:p>
          <a:p>
            <a:endParaRPr lang="en-US" dirty="0"/>
          </a:p>
        </p:txBody>
      </p:sp>
    </p:spTree>
    <p:extLst>
      <p:ext uri="{BB962C8B-B14F-4D97-AF65-F5344CB8AC3E}">
        <p14:creationId xmlns:p14="http://schemas.microsoft.com/office/powerpoint/2010/main" val="25378004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sz="2800" dirty="0">
                <a:solidFill>
                  <a:srgbClr val="054A89"/>
                </a:solidFill>
              </a:rPr>
              <a:t>The analytics process model</a:t>
            </a:r>
          </a:p>
        </p:txBody>
      </p:sp>
      <p:sp>
        <p:nvSpPr>
          <p:cNvPr id="5" name="Text Placeholder 4"/>
          <p:cNvSpPr>
            <a:spLocks noGrp="1"/>
          </p:cNvSpPr>
          <p:nvPr>
            <p:ph type="body" sz="quarter" idx="12"/>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ts val="450"/>
              </a:spcBef>
              <a:spcAft>
                <a:spcPts val="0"/>
              </a:spcAft>
            </a:pPr>
            <a:r>
              <a:rPr lang="en-AU" sz="2000" dirty="0">
                <a:cs typeface="Calibri" panose="020F0502020204030204" pitchFamily="34" charset="0"/>
              </a:rPr>
              <a:t>The process is iterative </a:t>
            </a:r>
          </a:p>
          <a:p>
            <a:pPr>
              <a:spcBef>
                <a:spcPts val="450"/>
              </a:spcBef>
              <a:spcAft>
                <a:spcPts val="0"/>
              </a:spcAft>
            </a:pPr>
            <a:r>
              <a:rPr lang="en-AU" sz="2000" dirty="0">
                <a:cs typeface="Calibri" panose="020F0502020204030204" pitchFamily="34" charset="0"/>
              </a:rPr>
              <a:t>Analytics is shown as one step in the process model, but other steps serve for or being served by the analytics step, and cannot be separated from the analytics step. Broadly speaking, one can consider analytics covers all the steps in the model</a:t>
            </a:r>
          </a:p>
          <a:p>
            <a:pPr>
              <a:spcBef>
                <a:spcPts val="450"/>
              </a:spcBef>
              <a:spcAft>
                <a:spcPts val="0"/>
              </a:spcAft>
            </a:pPr>
            <a:r>
              <a:rPr lang="en-AU" sz="2000" dirty="0">
                <a:cs typeface="Calibri" panose="020F0502020204030204" pitchFamily="34" charset="0"/>
              </a:rPr>
              <a:t>In the list on previous slide, I put cleaning and transformation in one step,  data pre-processing, as they both are for getting data ready for the analytics step</a:t>
            </a:r>
          </a:p>
          <a:p>
            <a:pPr>
              <a:spcBef>
                <a:spcPts val="450"/>
              </a:spcBef>
              <a:spcAft>
                <a:spcPts val="0"/>
              </a:spcAft>
            </a:pPr>
            <a:r>
              <a:rPr lang="en-AU" sz="2000" dirty="0">
                <a:cs typeface="Calibri" panose="020F0502020204030204" pitchFamily="34" charset="0"/>
              </a:rPr>
              <a:t>The output of each step has increasing potential to support business decisions: </a:t>
            </a:r>
          </a:p>
          <a:p>
            <a:pPr marL="300038" lvl="1" indent="0">
              <a:lnSpc>
                <a:spcPct val="90000"/>
              </a:lnSpc>
              <a:buNone/>
            </a:pPr>
            <a:r>
              <a:rPr lang="en-AU" sz="1200" dirty="0">
                <a:cs typeface="Calibri" panose="020F0502020204030204" pitchFamily="34" charset="0"/>
              </a:rPr>
              <a:t>    Source data </a:t>
            </a:r>
            <a:r>
              <a:rPr lang="en-AU" sz="1200" dirty="0">
                <a:cs typeface="Calibri" panose="020F0502020204030204" pitchFamily="34" charset="0"/>
                <a:sym typeface="Wingdings" panose="05000000000000000000" pitchFamily="2" charset="2"/>
              </a:rPr>
              <a:t> Data mining mart  </a:t>
            </a:r>
            <a:r>
              <a:rPr lang="en-AU" sz="1200" dirty="0" err="1">
                <a:cs typeface="Calibri" panose="020F0502020204030204" pitchFamily="34" charset="0"/>
                <a:sym typeface="Wingdings" panose="05000000000000000000" pitchFamily="2" charset="2"/>
              </a:rPr>
              <a:t>Preprocessed</a:t>
            </a:r>
            <a:r>
              <a:rPr lang="en-AU" sz="1200" dirty="0">
                <a:cs typeface="Calibri" panose="020F0502020204030204" pitchFamily="34" charset="0"/>
                <a:sym typeface="Wingdings" panose="05000000000000000000" pitchFamily="2" charset="2"/>
              </a:rPr>
              <a:t> data  Patterns  Analytics Application (decision made)</a:t>
            </a:r>
            <a:endParaRPr lang="en-AU" sz="1200" dirty="0">
              <a:cs typeface="Calibri" panose="020F0502020204030204" pitchFamily="34" charset="0"/>
            </a:endParaRPr>
          </a:p>
          <a:p>
            <a:endParaRPr lang="en-US" dirty="0"/>
          </a:p>
        </p:txBody>
      </p:sp>
    </p:spTree>
    <p:extLst>
      <p:ext uri="{BB962C8B-B14F-4D97-AF65-F5344CB8AC3E}">
        <p14:creationId xmlns:p14="http://schemas.microsoft.com/office/powerpoint/2010/main" val="281201355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sz="2800" dirty="0">
                <a:solidFill>
                  <a:srgbClr val="054A89"/>
                </a:solidFill>
              </a:rPr>
              <a:t>Analytics techniques</a:t>
            </a:r>
          </a:p>
        </p:txBody>
      </p:sp>
      <p:sp>
        <p:nvSpPr>
          <p:cNvPr id="5" name="Text Placeholder 4"/>
          <p:cNvSpPr>
            <a:spLocks noGrp="1"/>
          </p:cNvSpPr>
          <p:nvPr>
            <p:ph type="body" sz="quarter" idx="12"/>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AU" sz="2000" dirty="0"/>
              <a:t>Data mining/analytics techniques are built upon methods from many other disciplines</a:t>
            </a:r>
          </a:p>
          <a:p>
            <a:endParaRPr lang="en-US"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929" y="1700315"/>
            <a:ext cx="4216412" cy="2677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619353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Predictive vs. Descriptive analytics</a:t>
            </a:r>
            <a:endParaRPr lang="en-US" sz="2800" dirty="0">
              <a:solidFill>
                <a:srgbClr val="054A89"/>
              </a:solidFill>
            </a:endParaRPr>
          </a:p>
        </p:txBody>
      </p:sp>
      <p:sp>
        <p:nvSpPr>
          <p:cNvPr id="5" name="Text Placeholder 4"/>
          <p:cNvSpPr>
            <a:spLocks noGrp="1"/>
          </p:cNvSpPr>
          <p:nvPr>
            <p:ph type="body" sz="quarter" idx="12"/>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000" dirty="0"/>
              <a:t>Data analytics/mining tasks and methods generally fall in two major categories: </a:t>
            </a:r>
          </a:p>
          <a:p>
            <a:pPr marL="720000" lvl="1"/>
            <a:r>
              <a:rPr lang="en-US" altLang="en-US" sz="1600" dirty="0"/>
              <a:t>Predicative: Use some variables to predict unknown or future values of other variables</a:t>
            </a:r>
          </a:p>
          <a:p>
            <a:pPr marL="720000" lvl="1"/>
            <a:r>
              <a:rPr lang="en-US" altLang="en-US" sz="1600" dirty="0"/>
              <a:t>Descriptive: Find human-interpretable patterns that describe the data</a:t>
            </a:r>
          </a:p>
          <a:p>
            <a:r>
              <a:rPr lang="en-US" altLang="en-US" sz="2000" dirty="0"/>
              <a:t>Other categories include: </a:t>
            </a:r>
          </a:p>
          <a:p>
            <a:pPr marL="720000" lvl="1"/>
            <a:r>
              <a:rPr lang="en-US" altLang="en-US" sz="1600" dirty="0"/>
              <a:t>Semi-supervised learning: using both labelled and </a:t>
            </a:r>
            <a:r>
              <a:rPr lang="en-US" altLang="en-US" sz="1600" dirty="0" err="1"/>
              <a:t>unlabelled</a:t>
            </a:r>
            <a:r>
              <a:rPr lang="en-US" altLang="en-US" sz="1600" dirty="0"/>
              <a:t> samples</a:t>
            </a:r>
          </a:p>
          <a:p>
            <a:pPr marL="720000" lvl="1"/>
            <a:r>
              <a:rPr lang="en-US" altLang="en-US" sz="1600" dirty="0"/>
              <a:t>Active learning: user getting involved in the learning process</a:t>
            </a:r>
          </a:p>
          <a:p>
            <a:pPr marL="720000" lvl="1"/>
            <a:r>
              <a:rPr lang="en-US" altLang="en-US" sz="1600" dirty="0"/>
              <a:t>Prescriptive analytics: suggesting options for decision</a:t>
            </a:r>
          </a:p>
          <a:p>
            <a:pPr marL="342900" lvl="1" indent="0">
              <a:buNone/>
            </a:pPr>
            <a:endParaRPr lang="en-US" altLang="en-US" sz="1350" dirty="0"/>
          </a:p>
          <a:p>
            <a:pPr marL="0" lvl="1" indent="0">
              <a:lnSpc>
                <a:spcPct val="90000"/>
              </a:lnSpc>
              <a:buNone/>
            </a:pPr>
            <a:r>
              <a:rPr lang="en-AU" sz="1500" dirty="0">
                <a:cs typeface="Calibri" panose="020F0502020204030204" pitchFamily="34" charset="0"/>
              </a:rPr>
              <a:t> </a:t>
            </a:r>
            <a:r>
              <a:rPr lang="en-AU" sz="1500" b="1" dirty="0">
                <a:cs typeface="Calibri" panose="020F0502020204030204" pitchFamily="34" charset="0"/>
              </a:rPr>
              <a:t>Video</a:t>
            </a:r>
            <a:r>
              <a:rPr lang="en-AU" sz="1500" dirty="0">
                <a:cs typeface="Calibri" panose="020F0502020204030204" pitchFamily="34" charset="0"/>
              </a:rPr>
              <a:t>: Thomas H. Davenport, professor at Babson College</a:t>
            </a:r>
          </a:p>
          <a:p>
            <a:pPr marL="642938" lvl="2" indent="0">
              <a:lnSpc>
                <a:spcPct val="90000"/>
              </a:lnSpc>
              <a:buNone/>
            </a:pPr>
            <a:r>
              <a:rPr lang="en-AU" sz="1200" dirty="0">
                <a:latin typeface="Calibri" panose="020F0502020204030204" pitchFamily="34" charset="0"/>
                <a:cs typeface="Calibri" panose="020F0502020204030204" pitchFamily="34" charset="0"/>
                <a:hlinkClick r:id="rId3"/>
              </a:rPr>
              <a:t>http://hbr.org/video/2386816175001/business-analytics-defined</a:t>
            </a:r>
            <a:r>
              <a:rPr lang="en-AU" sz="1200" dirty="0">
                <a:latin typeface="Calibri" panose="020F0502020204030204" pitchFamily="34" charset="0"/>
                <a:cs typeface="Calibri" panose="020F0502020204030204" pitchFamily="34" charset="0"/>
              </a:rPr>
              <a:t>  </a:t>
            </a:r>
          </a:p>
          <a:p>
            <a:endParaRPr lang="en-US" dirty="0"/>
          </a:p>
        </p:txBody>
      </p:sp>
    </p:spTree>
    <p:extLst>
      <p:ext uri="{BB962C8B-B14F-4D97-AF65-F5344CB8AC3E}">
        <p14:creationId xmlns:p14="http://schemas.microsoft.com/office/powerpoint/2010/main" val="63273811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Predictive analytics</a:t>
            </a:r>
            <a:endParaRPr lang="en-US" sz="2800" dirty="0">
              <a:solidFill>
                <a:srgbClr val="054A89"/>
              </a:solidFill>
            </a:endParaRPr>
          </a:p>
        </p:txBody>
      </p:sp>
      <p:sp>
        <p:nvSpPr>
          <p:cNvPr id="5" name="Text Placeholder 4"/>
          <p:cNvSpPr>
            <a:spLocks noGrp="1"/>
          </p:cNvSpPr>
          <p:nvPr>
            <p:ph type="body" sz="quarter" idx="12"/>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ts val="225"/>
              </a:spcBef>
              <a:spcAft>
                <a:spcPts val="225"/>
              </a:spcAft>
            </a:pPr>
            <a:r>
              <a:rPr lang="en-US" altLang="en-US" sz="2000" dirty="0"/>
              <a:t>Also known as </a:t>
            </a:r>
            <a:r>
              <a:rPr lang="en-US" altLang="en-US" sz="2000" b="1" dirty="0"/>
              <a:t>supervised learning</a:t>
            </a:r>
            <a:r>
              <a:rPr lang="en-US" altLang="en-US" sz="2000" dirty="0"/>
              <a:t>, as labelled samples are used in training the predictive model</a:t>
            </a:r>
          </a:p>
          <a:p>
            <a:pPr>
              <a:spcBef>
                <a:spcPts val="225"/>
              </a:spcBef>
              <a:spcAft>
                <a:spcPts val="225"/>
              </a:spcAft>
            </a:pPr>
            <a:r>
              <a:rPr lang="en-US" altLang="en-US" sz="2000" dirty="0"/>
              <a:t>Methods: </a:t>
            </a:r>
          </a:p>
          <a:p>
            <a:pPr marL="720000" lvl="1"/>
            <a:r>
              <a:rPr lang="en-US" altLang="en-US" sz="1600" dirty="0"/>
              <a:t>Classification: assigning objects to one of several predefined categories/classes</a:t>
            </a:r>
          </a:p>
          <a:p>
            <a:pPr marL="900000" lvl="2">
              <a:spcBef>
                <a:spcPts val="225"/>
              </a:spcBef>
              <a:spcAft>
                <a:spcPts val="225"/>
              </a:spcAft>
            </a:pPr>
            <a:r>
              <a:rPr lang="en-US" altLang="en-US" sz="1200" dirty="0"/>
              <a:t>Decision tree</a:t>
            </a:r>
          </a:p>
          <a:p>
            <a:pPr marL="900000" lvl="2">
              <a:spcBef>
                <a:spcPts val="225"/>
              </a:spcBef>
              <a:spcAft>
                <a:spcPts val="225"/>
              </a:spcAft>
            </a:pPr>
            <a:r>
              <a:rPr lang="en-US" altLang="en-US" sz="1200" dirty="0"/>
              <a:t>Neural networks</a:t>
            </a:r>
          </a:p>
          <a:p>
            <a:pPr marL="900000" lvl="2">
              <a:spcBef>
                <a:spcPts val="225"/>
              </a:spcBef>
              <a:spcAft>
                <a:spcPts val="225"/>
              </a:spcAft>
            </a:pPr>
            <a:r>
              <a:rPr lang="en-US" altLang="en-US" sz="1200" dirty="0"/>
              <a:t>Support vector machine</a:t>
            </a:r>
          </a:p>
          <a:p>
            <a:pPr marL="900000" lvl="2">
              <a:spcBef>
                <a:spcPts val="225"/>
              </a:spcBef>
              <a:spcAft>
                <a:spcPts val="225"/>
              </a:spcAft>
            </a:pPr>
            <a:r>
              <a:rPr lang="en-US" altLang="en-US" sz="1200" dirty="0"/>
              <a:t>Naïve Bayes classifier</a:t>
            </a:r>
          </a:p>
          <a:p>
            <a:pPr marL="720000" lvl="1"/>
            <a:r>
              <a:rPr lang="en-US" altLang="en-US" sz="1600" dirty="0"/>
              <a:t>Regression: the target variable is continuous</a:t>
            </a:r>
          </a:p>
          <a:p>
            <a:endParaRPr lang="en-US" dirty="0"/>
          </a:p>
        </p:txBody>
      </p:sp>
    </p:spTree>
    <p:extLst>
      <p:ext uri="{BB962C8B-B14F-4D97-AF65-F5344CB8AC3E}">
        <p14:creationId xmlns:p14="http://schemas.microsoft.com/office/powerpoint/2010/main" val="208219106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p:cNvSpPr/>
          <p:nvPr/>
        </p:nvSpPr>
        <p:spPr bwMode="auto">
          <a:xfrm>
            <a:off x="6516217" y="1977685"/>
            <a:ext cx="2547656" cy="2214887"/>
          </a:xfrm>
          <a:custGeom>
            <a:avLst/>
            <a:gdLst>
              <a:gd name="connsiteX0" fmla="*/ 2495539 w 3523061"/>
              <a:gd name="connsiteY0" fmla="*/ 75414 h 2969443"/>
              <a:gd name="connsiteX1" fmla="*/ 2486112 w 3523061"/>
              <a:gd name="connsiteY1" fmla="*/ 122548 h 2969443"/>
              <a:gd name="connsiteX2" fmla="*/ 2467259 w 3523061"/>
              <a:gd name="connsiteY2" fmla="*/ 150828 h 2969443"/>
              <a:gd name="connsiteX3" fmla="*/ 2457832 w 3523061"/>
              <a:gd name="connsiteY3" fmla="*/ 216816 h 2969443"/>
              <a:gd name="connsiteX4" fmla="*/ 2448405 w 3523061"/>
              <a:gd name="connsiteY4" fmla="*/ 292230 h 2969443"/>
              <a:gd name="connsiteX5" fmla="*/ 2429552 w 3523061"/>
              <a:gd name="connsiteY5" fmla="*/ 358218 h 2969443"/>
              <a:gd name="connsiteX6" fmla="*/ 2410698 w 3523061"/>
              <a:gd name="connsiteY6" fmla="*/ 424206 h 2969443"/>
              <a:gd name="connsiteX7" fmla="*/ 2335284 w 3523061"/>
              <a:gd name="connsiteY7" fmla="*/ 490193 h 2969443"/>
              <a:gd name="connsiteX8" fmla="*/ 2297576 w 3523061"/>
              <a:gd name="connsiteY8" fmla="*/ 527901 h 2969443"/>
              <a:gd name="connsiteX9" fmla="*/ 2250442 w 3523061"/>
              <a:gd name="connsiteY9" fmla="*/ 584461 h 2969443"/>
              <a:gd name="connsiteX10" fmla="*/ 2212735 w 3523061"/>
              <a:gd name="connsiteY10" fmla="*/ 603315 h 2969443"/>
              <a:gd name="connsiteX11" fmla="*/ 2090187 w 3523061"/>
              <a:gd name="connsiteY11" fmla="*/ 650449 h 2969443"/>
              <a:gd name="connsiteX12" fmla="*/ 2052479 w 3523061"/>
              <a:gd name="connsiteY12" fmla="*/ 659876 h 2969443"/>
              <a:gd name="connsiteX13" fmla="*/ 1901651 w 3523061"/>
              <a:gd name="connsiteY13" fmla="*/ 669303 h 2969443"/>
              <a:gd name="connsiteX14" fmla="*/ 1420884 w 3523061"/>
              <a:gd name="connsiteY14" fmla="*/ 678729 h 2969443"/>
              <a:gd name="connsiteX15" fmla="*/ 1307762 w 3523061"/>
              <a:gd name="connsiteY15" fmla="*/ 697583 h 2969443"/>
              <a:gd name="connsiteX16" fmla="*/ 1270055 w 3523061"/>
              <a:gd name="connsiteY16" fmla="*/ 707010 h 2969443"/>
              <a:gd name="connsiteX17" fmla="*/ 1232347 w 3523061"/>
              <a:gd name="connsiteY17" fmla="*/ 725863 h 2969443"/>
              <a:gd name="connsiteX18" fmla="*/ 1166360 w 3523061"/>
              <a:gd name="connsiteY18" fmla="*/ 735290 h 2969443"/>
              <a:gd name="connsiteX19" fmla="*/ 902409 w 3523061"/>
              <a:gd name="connsiteY19" fmla="*/ 754144 h 2969443"/>
              <a:gd name="connsiteX20" fmla="*/ 836422 w 3523061"/>
              <a:gd name="connsiteY20" fmla="*/ 763571 h 2969443"/>
              <a:gd name="connsiteX21" fmla="*/ 789288 w 3523061"/>
              <a:gd name="connsiteY21" fmla="*/ 782424 h 2969443"/>
              <a:gd name="connsiteX22" fmla="*/ 761007 w 3523061"/>
              <a:gd name="connsiteY22" fmla="*/ 791851 h 2969443"/>
              <a:gd name="connsiteX23" fmla="*/ 704446 w 3523061"/>
              <a:gd name="connsiteY23" fmla="*/ 838985 h 2969443"/>
              <a:gd name="connsiteX24" fmla="*/ 676166 w 3523061"/>
              <a:gd name="connsiteY24" fmla="*/ 857839 h 2969443"/>
              <a:gd name="connsiteX25" fmla="*/ 638459 w 3523061"/>
              <a:gd name="connsiteY25" fmla="*/ 886119 h 2969443"/>
              <a:gd name="connsiteX26" fmla="*/ 610178 w 3523061"/>
              <a:gd name="connsiteY26" fmla="*/ 895546 h 2969443"/>
              <a:gd name="connsiteX27" fmla="*/ 553618 w 3523061"/>
              <a:gd name="connsiteY27" fmla="*/ 942680 h 2969443"/>
              <a:gd name="connsiteX28" fmla="*/ 525337 w 3523061"/>
              <a:gd name="connsiteY28" fmla="*/ 970960 h 2969443"/>
              <a:gd name="connsiteX29" fmla="*/ 459350 w 3523061"/>
              <a:gd name="connsiteY29" fmla="*/ 1008668 h 2969443"/>
              <a:gd name="connsiteX30" fmla="*/ 383935 w 3523061"/>
              <a:gd name="connsiteY30" fmla="*/ 1046375 h 2969443"/>
              <a:gd name="connsiteX31" fmla="*/ 355655 w 3523061"/>
              <a:gd name="connsiteY31" fmla="*/ 1084082 h 2969443"/>
              <a:gd name="connsiteX32" fmla="*/ 327374 w 3523061"/>
              <a:gd name="connsiteY32" fmla="*/ 1093509 h 2969443"/>
              <a:gd name="connsiteX33" fmla="*/ 299094 w 3523061"/>
              <a:gd name="connsiteY33" fmla="*/ 1112362 h 2969443"/>
              <a:gd name="connsiteX34" fmla="*/ 233106 w 3523061"/>
              <a:gd name="connsiteY34" fmla="*/ 1178350 h 2969443"/>
              <a:gd name="connsiteX35" fmla="*/ 204826 w 3523061"/>
              <a:gd name="connsiteY35" fmla="*/ 1206630 h 2969443"/>
              <a:gd name="connsiteX36" fmla="*/ 185972 w 3523061"/>
              <a:gd name="connsiteY36" fmla="*/ 1234911 h 2969443"/>
              <a:gd name="connsiteX37" fmla="*/ 157692 w 3523061"/>
              <a:gd name="connsiteY37" fmla="*/ 1263191 h 2969443"/>
              <a:gd name="connsiteX38" fmla="*/ 129411 w 3523061"/>
              <a:gd name="connsiteY38" fmla="*/ 1300899 h 2969443"/>
              <a:gd name="connsiteX39" fmla="*/ 119985 w 3523061"/>
              <a:gd name="connsiteY39" fmla="*/ 1348033 h 2969443"/>
              <a:gd name="connsiteX40" fmla="*/ 91704 w 3523061"/>
              <a:gd name="connsiteY40" fmla="*/ 1442301 h 2969443"/>
              <a:gd name="connsiteX41" fmla="*/ 72851 w 3523061"/>
              <a:gd name="connsiteY41" fmla="*/ 1574276 h 2969443"/>
              <a:gd name="connsiteX42" fmla="*/ 63424 w 3523061"/>
              <a:gd name="connsiteY42" fmla="*/ 1602556 h 2969443"/>
              <a:gd name="connsiteX43" fmla="*/ 44570 w 3523061"/>
              <a:gd name="connsiteY43" fmla="*/ 1725105 h 2969443"/>
              <a:gd name="connsiteX44" fmla="*/ 25717 w 3523061"/>
              <a:gd name="connsiteY44" fmla="*/ 1772239 h 2969443"/>
              <a:gd name="connsiteX45" fmla="*/ 16290 w 3523061"/>
              <a:gd name="connsiteY45" fmla="*/ 1828800 h 2969443"/>
              <a:gd name="connsiteX46" fmla="*/ 6863 w 3523061"/>
              <a:gd name="connsiteY46" fmla="*/ 1866507 h 2969443"/>
              <a:gd name="connsiteX47" fmla="*/ 35143 w 3523061"/>
              <a:gd name="connsiteY47" fmla="*/ 2290713 h 2969443"/>
              <a:gd name="connsiteX48" fmla="*/ 82277 w 3523061"/>
              <a:gd name="connsiteY48" fmla="*/ 2356701 h 2969443"/>
              <a:gd name="connsiteX49" fmla="*/ 101131 w 3523061"/>
              <a:gd name="connsiteY49" fmla="*/ 2394408 h 2969443"/>
              <a:gd name="connsiteX50" fmla="*/ 138838 w 3523061"/>
              <a:gd name="connsiteY50" fmla="*/ 2450969 h 2969443"/>
              <a:gd name="connsiteX51" fmla="*/ 148265 w 3523061"/>
              <a:gd name="connsiteY51" fmla="*/ 2526383 h 2969443"/>
              <a:gd name="connsiteX52" fmla="*/ 223679 w 3523061"/>
              <a:gd name="connsiteY52" fmla="*/ 2611224 h 2969443"/>
              <a:gd name="connsiteX53" fmla="*/ 242533 w 3523061"/>
              <a:gd name="connsiteY53" fmla="*/ 2639505 h 2969443"/>
              <a:gd name="connsiteX54" fmla="*/ 280240 w 3523061"/>
              <a:gd name="connsiteY54" fmla="*/ 2658358 h 2969443"/>
              <a:gd name="connsiteX55" fmla="*/ 365082 w 3523061"/>
              <a:gd name="connsiteY55" fmla="*/ 2714919 h 2969443"/>
              <a:gd name="connsiteX56" fmla="*/ 421642 w 3523061"/>
              <a:gd name="connsiteY56" fmla="*/ 2762053 h 2969443"/>
              <a:gd name="connsiteX57" fmla="*/ 515910 w 3523061"/>
              <a:gd name="connsiteY57" fmla="*/ 2846894 h 2969443"/>
              <a:gd name="connsiteX58" fmla="*/ 572471 w 3523061"/>
              <a:gd name="connsiteY58" fmla="*/ 2865748 h 2969443"/>
              <a:gd name="connsiteX59" fmla="*/ 629032 w 3523061"/>
              <a:gd name="connsiteY59" fmla="*/ 2903455 h 2969443"/>
              <a:gd name="connsiteX60" fmla="*/ 666739 w 3523061"/>
              <a:gd name="connsiteY60" fmla="*/ 2922309 h 2969443"/>
              <a:gd name="connsiteX61" fmla="*/ 695020 w 3523061"/>
              <a:gd name="connsiteY61" fmla="*/ 2941162 h 2969443"/>
              <a:gd name="connsiteX62" fmla="*/ 798714 w 3523061"/>
              <a:gd name="connsiteY62" fmla="*/ 2950589 h 2969443"/>
              <a:gd name="connsiteX63" fmla="*/ 987251 w 3523061"/>
              <a:gd name="connsiteY63" fmla="*/ 2960016 h 2969443"/>
              <a:gd name="connsiteX64" fmla="*/ 1336042 w 3523061"/>
              <a:gd name="connsiteY64" fmla="*/ 2969443 h 2969443"/>
              <a:gd name="connsiteX65" fmla="*/ 1873370 w 3523061"/>
              <a:gd name="connsiteY65" fmla="*/ 2960016 h 2969443"/>
              <a:gd name="connsiteX66" fmla="*/ 1911077 w 3523061"/>
              <a:gd name="connsiteY66" fmla="*/ 2950589 h 2969443"/>
              <a:gd name="connsiteX67" fmla="*/ 2052479 w 3523061"/>
              <a:gd name="connsiteY67" fmla="*/ 2941162 h 2969443"/>
              <a:gd name="connsiteX68" fmla="*/ 2090187 w 3523061"/>
              <a:gd name="connsiteY68" fmla="*/ 2931736 h 2969443"/>
              <a:gd name="connsiteX69" fmla="*/ 2137321 w 3523061"/>
              <a:gd name="connsiteY69" fmla="*/ 2903455 h 2969443"/>
              <a:gd name="connsiteX70" fmla="*/ 2184455 w 3523061"/>
              <a:gd name="connsiteY70" fmla="*/ 2884602 h 2969443"/>
              <a:gd name="connsiteX71" fmla="*/ 2222162 w 3523061"/>
              <a:gd name="connsiteY71" fmla="*/ 2865748 h 2969443"/>
              <a:gd name="connsiteX72" fmla="*/ 2307003 w 3523061"/>
              <a:gd name="connsiteY72" fmla="*/ 2846894 h 2969443"/>
              <a:gd name="connsiteX73" fmla="*/ 2372991 w 3523061"/>
              <a:gd name="connsiteY73" fmla="*/ 2790334 h 2969443"/>
              <a:gd name="connsiteX74" fmla="*/ 2410698 w 3523061"/>
              <a:gd name="connsiteY74" fmla="*/ 2762053 h 2969443"/>
              <a:gd name="connsiteX75" fmla="*/ 2457832 w 3523061"/>
              <a:gd name="connsiteY75" fmla="*/ 2743200 h 2969443"/>
              <a:gd name="connsiteX76" fmla="*/ 2514393 w 3523061"/>
              <a:gd name="connsiteY76" fmla="*/ 2696066 h 2969443"/>
              <a:gd name="connsiteX77" fmla="*/ 2542673 w 3523061"/>
              <a:gd name="connsiteY77" fmla="*/ 2667785 h 2969443"/>
              <a:gd name="connsiteX78" fmla="*/ 2599234 w 3523061"/>
              <a:gd name="connsiteY78" fmla="*/ 2620651 h 2969443"/>
              <a:gd name="connsiteX79" fmla="*/ 2636941 w 3523061"/>
              <a:gd name="connsiteY79" fmla="*/ 2582944 h 2969443"/>
              <a:gd name="connsiteX80" fmla="*/ 2665222 w 3523061"/>
              <a:gd name="connsiteY80" fmla="*/ 2564090 h 2969443"/>
              <a:gd name="connsiteX81" fmla="*/ 2721783 w 3523061"/>
              <a:gd name="connsiteY81" fmla="*/ 2507529 h 2969443"/>
              <a:gd name="connsiteX82" fmla="*/ 2797197 w 3523061"/>
              <a:gd name="connsiteY82" fmla="*/ 2450969 h 2969443"/>
              <a:gd name="connsiteX83" fmla="*/ 2834904 w 3523061"/>
              <a:gd name="connsiteY83" fmla="*/ 2432115 h 2969443"/>
              <a:gd name="connsiteX84" fmla="*/ 2863185 w 3523061"/>
              <a:gd name="connsiteY84" fmla="*/ 2403835 h 2969443"/>
              <a:gd name="connsiteX85" fmla="*/ 2929172 w 3523061"/>
              <a:gd name="connsiteY85" fmla="*/ 2366127 h 2969443"/>
              <a:gd name="connsiteX86" fmla="*/ 2957453 w 3523061"/>
              <a:gd name="connsiteY86" fmla="*/ 2328420 h 2969443"/>
              <a:gd name="connsiteX87" fmla="*/ 2985733 w 3523061"/>
              <a:gd name="connsiteY87" fmla="*/ 2300140 h 2969443"/>
              <a:gd name="connsiteX88" fmla="*/ 3042294 w 3523061"/>
              <a:gd name="connsiteY88" fmla="*/ 2224725 h 2969443"/>
              <a:gd name="connsiteX89" fmla="*/ 3061147 w 3523061"/>
              <a:gd name="connsiteY89" fmla="*/ 2187018 h 2969443"/>
              <a:gd name="connsiteX90" fmla="*/ 3098855 w 3523061"/>
              <a:gd name="connsiteY90" fmla="*/ 2158738 h 2969443"/>
              <a:gd name="connsiteX91" fmla="*/ 3117708 w 3523061"/>
              <a:gd name="connsiteY91" fmla="*/ 2130457 h 2969443"/>
              <a:gd name="connsiteX92" fmla="*/ 3136562 w 3523061"/>
              <a:gd name="connsiteY92" fmla="*/ 2092750 h 2969443"/>
              <a:gd name="connsiteX93" fmla="*/ 3164842 w 3523061"/>
              <a:gd name="connsiteY93" fmla="*/ 2064470 h 2969443"/>
              <a:gd name="connsiteX94" fmla="*/ 3183696 w 3523061"/>
              <a:gd name="connsiteY94" fmla="*/ 2026762 h 2969443"/>
              <a:gd name="connsiteX95" fmla="*/ 3202550 w 3523061"/>
              <a:gd name="connsiteY95" fmla="*/ 1998482 h 2969443"/>
              <a:gd name="connsiteX96" fmla="*/ 3221403 w 3523061"/>
              <a:gd name="connsiteY96" fmla="*/ 1960775 h 2969443"/>
              <a:gd name="connsiteX97" fmla="*/ 3259110 w 3523061"/>
              <a:gd name="connsiteY97" fmla="*/ 1894787 h 2969443"/>
              <a:gd name="connsiteX98" fmla="*/ 3287391 w 3523061"/>
              <a:gd name="connsiteY98" fmla="*/ 1809946 h 2969443"/>
              <a:gd name="connsiteX99" fmla="*/ 3296818 w 3523061"/>
              <a:gd name="connsiteY99" fmla="*/ 1781666 h 2969443"/>
              <a:gd name="connsiteX100" fmla="*/ 3315671 w 3523061"/>
              <a:gd name="connsiteY100" fmla="*/ 1743958 h 2969443"/>
              <a:gd name="connsiteX101" fmla="*/ 3325098 w 3523061"/>
              <a:gd name="connsiteY101" fmla="*/ 1715678 h 2969443"/>
              <a:gd name="connsiteX102" fmla="*/ 3343952 w 3523061"/>
              <a:gd name="connsiteY102" fmla="*/ 1687397 h 2969443"/>
              <a:gd name="connsiteX103" fmla="*/ 3372232 w 3523061"/>
              <a:gd name="connsiteY103" fmla="*/ 1621410 h 2969443"/>
              <a:gd name="connsiteX104" fmla="*/ 3391086 w 3523061"/>
              <a:gd name="connsiteY104" fmla="*/ 1583703 h 2969443"/>
              <a:gd name="connsiteX105" fmla="*/ 3400512 w 3523061"/>
              <a:gd name="connsiteY105" fmla="*/ 1527142 h 2969443"/>
              <a:gd name="connsiteX106" fmla="*/ 3409939 w 3523061"/>
              <a:gd name="connsiteY106" fmla="*/ 1498861 h 2969443"/>
              <a:gd name="connsiteX107" fmla="*/ 3428793 w 3523061"/>
              <a:gd name="connsiteY107" fmla="*/ 1432874 h 2969443"/>
              <a:gd name="connsiteX108" fmla="*/ 3457073 w 3523061"/>
              <a:gd name="connsiteY108" fmla="*/ 1329179 h 2969443"/>
              <a:gd name="connsiteX109" fmla="*/ 3494780 w 3523061"/>
              <a:gd name="connsiteY109" fmla="*/ 1131216 h 2969443"/>
              <a:gd name="connsiteX110" fmla="*/ 3504207 w 3523061"/>
              <a:gd name="connsiteY110" fmla="*/ 1065228 h 2969443"/>
              <a:gd name="connsiteX111" fmla="*/ 3513634 w 3523061"/>
              <a:gd name="connsiteY111" fmla="*/ 952107 h 2969443"/>
              <a:gd name="connsiteX112" fmla="*/ 3523061 w 3523061"/>
              <a:gd name="connsiteY112" fmla="*/ 876692 h 2969443"/>
              <a:gd name="connsiteX113" fmla="*/ 3513634 w 3523061"/>
              <a:gd name="connsiteY113" fmla="*/ 461913 h 2969443"/>
              <a:gd name="connsiteX114" fmla="*/ 3494780 w 3523061"/>
              <a:gd name="connsiteY114" fmla="*/ 320511 h 2969443"/>
              <a:gd name="connsiteX115" fmla="*/ 3475927 w 3523061"/>
              <a:gd name="connsiteY115" fmla="*/ 254523 h 2969443"/>
              <a:gd name="connsiteX116" fmla="*/ 3457073 w 3523061"/>
              <a:gd name="connsiteY116" fmla="*/ 226243 h 2969443"/>
              <a:gd name="connsiteX117" fmla="*/ 3419366 w 3523061"/>
              <a:gd name="connsiteY117" fmla="*/ 160255 h 2969443"/>
              <a:gd name="connsiteX118" fmla="*/ 3381659 w 3523061"/>
              <a:gd name="connsiteY118" fmla="*/ 75414 h 2969443"/>
              <a:gd name="connsiteX119" fmla="*/ 3325098 w 3523061"/>
              <a:gd name="connsiteY119" fmla="*/ 65987 h 2969443"/>
              <a:gd name="connsiteX120" fmla="*/ 3296818 w 3523061"/>
              <a:gd name="connsiteY120" fmla="*/ 47134 h 2969443"/>
              <a:gd name="connsiteX121" fmla="*/ 3249684 w 3523061"/>
              <a:gd name="connsiteY121" fmla="*/ 37707 h 2969443"/>
              <a:gd name="connsiteX122" fmla="*/ 3174269 w 3523061"/>
              <a:gd name="connsiteY122" fmla="*/ 18853 h 2969443"/>
              <a:gd name="connsiteX123" fmla="*/ 3117708 w 3523061"/>
              <a:gd name="connsiteY123" fmla="*/ 0 h 2969443"/>
              <a:gd name="connsiteX124" fmla="*/ 2948026 w 3523061"/>
              <a:gd name="connsiteY124" fmla="*/ 9426 h 2969443"/>
              <a:gd name="connsiteX125" fmla="*/ 2863185 w 3523061"/>
              <a:gd name="connsiteY125" fmla="*/ 18853 h 2969443"/>
              <a:gd name="connsiteX126" fmla="*/ 2768917 w 3523061"/>
              <a:gd name="connsiteY126" fmla="*/ 28280 h 2969443"/>
              <a:gd name="connsiteX127" fmla="*/ 2712356 w 3523061"/>
              <a:gd name="connsiteY127" fmla="*/ 37707 h 2969443"/>
              <a:gd name="connsiteX128" fmla="*/ 2618088 w 3523061"/>
              <a:gd name="connsiteY128" fmla="*/ 47134 h 2969443"/>
              <a:gd name="connsiteX129" fmla="*/ 2533246 w 3523061"/>
              <a:gd name="connsiteY129" fmla="*/ 75414 h 2969443"/>
              <a:gd name="connsiteX130" fmla="*/ 2504966 w 3523061"/>
              <a:gd name="connsiteY130" fmla="*/ 84841 h 2969443"/>
              <a:gd name="connsiteX131" fmla="*/ 2495539 w 3523061"/>
              <a:gd name="connsiteY131" fmla="*/ 75414 h 296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523061" h="2969443">
                <a:moveTo>
                  <a:pt x="2495539" y="75414"/>
                </a:moveTo>
                <a:cubicBezTo>
                  <a:pt x="2492397" y="81698"/>
                  <a:pt x="2491738" y="107546"/>
                  <a:pt x="2486112" y="122548"/>
                </a:cubicBezTo>
                <a:cubicBezTo>
                  <a:pt x="2482134" y="133156"/>
                  <a:pt x="2470514" y="139976"/>
                  <a:pt x="2467259" y="150828"/>
                </a:cubicBezTo>
                <a:cubicBezTo>
                  <a:pt x="2460874" y="172110"/>
                  <a:pt x="2460769" y="194792"/>
                  <a:pt x="2457832" y="216816"/>
                </a:cubicBezTo>
                <a:cubicBezTo>
                  <a:pt x="2454484" y="241927"/>
                  <a:pt x="2452570" y="267241"/>
                  <a:pt x="2448405" y="292230"/>
                </a:cubicBezTo>
                <a:cubicBezTo>
                  <a:pt x="2442512" y="327587"/>
                  <a:pt x="2438516" y="326843"/>
                  <a:pt x="2429552" y="358218"/>
                </a:cubicBezTo>
                <a:cubicBezTo>
                  <a:pt x="2425526" y="372311"/>
                  <a:pt x="2418231" y="409140"/>
                  <a:pt x="2410698" y="424206"/>
                </a:cubicBezTo>
                <a:cubicBezTo>
                  <a:pt x="2383989" y="477622"/>
                  <a:pt x="2391842" y="433635"/>
                  <a:pt x="2335284" y="490193"/>
                </a:cubicBezTo>
                <a:cubicBezTo>
                  <a:pt x="2322715" y="502762"/>
                  <a:pt x="2309144" y="514405"/>
                  <a:pt x="2297576" y="527901"/>
                </a:cubicBezTo>
                <a:cubicBezTo>
                  <a:pt x="2271463" y="558366"/>
                  <a:pt x="2286575" y="558652"/>
                  <a:pt x="2250442" y="584461"/>
                </a:cubicBezTo>
                <a:cubicBezTo>
                  <a:pt x="2239007" y="592629"/>
                  <a:pt x="2225651" y="597779"/>
                  <a:pt x="2212735" y="603315"/>
                </a:cubicBezTo>
                <a:cubicBezTo>
                  <a:pt x="2198512" y="609411"/>
                  <a:pt x="2124363" y="640684"/>
                  <a:pt x="2090187" y="650449"/>
                </a:cubicBezTo>
                <a:cubicBezTo>
                  <a:pt x="2077729" y="654008"/>
                  <a:pt x="2065371" y="658587"/>
                  <a:pt x="2052479" y="659876"/>
                </a:cubicBezTo>
                <a:cubicBezTo>
                  <a:pt x="2002355" y="664889"/>
                  <a:pt x="1952003" y="667800"/>
                  <a:pt x="1901651" y="669303"/>
                </a:cubicBezTo>
                <a:cubicBezTo>
                  <a:pt x="1741436" y="674085"/>
                  <a:pt x="1581140" y="675587"/>
                  <a:pt x="1420884" y="678729"/>
                </a:cubicBezTo>
                <a:cubicBezTo>
                  <a:pt x="1282997" y="694050"/>
                  <a:pt x="1378112" y="677483"/>
                  <a:pt x="1307762" y="697583"/>
                </a:cubicBezTo>
                <a:cubicBezTo>
                  <a:pt x="1295305" y="701142"/>
                  <a:pt x="1282186" y="702461"/>
                  <a:pt x="1270055" y="707010"/>
                </a:cubicBezTo>
                <a:cubicBezTo>
                  <a:pt x="1256897" y="711944"/>
                  <a:pt x="1245905" y="722166"/>
                  <a:pt x="1232347" y="725863"/>
                </a:cubicBezTo>
                <a:cubicBezTo>
                  <a:pt x="1210911" y="731709"/>
                  <a:pt x="1188427" y="732694"/>
                  <a:pt x="1166360" y="735290"/>
                </a:cubicBezTo>
                <a:cubicBezTo>
                  <a:pt x="1058538" y="747975"/>
                  <a:pt x="1026824" y="747232"/>
                  <a:pt x="902409" y="754144"/>
                </a:cubicBezTo>
                <a:cubicBezTo>
                  <a:pt x="880413" y="757286"/>
                  <a:pt x="857978" y="758182"/>
                  <a:pt x="836422" y="763571"/>
                </a:cubicBezTo>
                <a:cubicBezTo>
                  <a:pt x="820006" y="767675"/>
                  <a:pt x="805132" y="776483"/>
                  <a:pt x="789288" y="782424"/>
                </a:cubicBezTo>
                <a:cubicBezTo>
                  <a:pt x="779984" y="785913"/>
                  <a:pt x="770434" y="788709"/>
                  <a:pt x="761007" y="791851"/>
                </a:cubicBezTo>
                <a:cubicBezTo>
                  <a:pt x="690793" y="838662"/>
                  <a:pt x="777029" y="778499"/>
                  <a:pt x="704446" y="838985"/>
                </a:cubicBezTo>
                <a:cubicBezTo>
                  <a:pt x="695742" y="846238"/>
                  <a:pt x="685385" y="851254"/>
                  <a:pt x="676166" y="857839"/>
                </a:cubicBezTo>
                <a:cubicBezTo>
                  <a:pt x="663381" y="866971"/>
                  <a:pt x="652100" y="878324"/>
                  <a:pt x="638459" y="886119"/>
                </a:cubicBezTo>
                <a:cubicBezTo>
                  <a:pt x="629831" y="891049"/>
                  <a:pt x="619605" y="892404"/>
                  <a:pt x="610178" y="895546"/>
                </a:cubicBezTo>
                <a:cubicBezTo>
                  <a:pt x="541798" y="986720"/>
                  <a:pt x="618394" y="899497"/>
                  <a:pt x="553618" y="942680"/>
                </a:cubicBezTo>
                <a:cubicBezTo>
                  <a:pt x="542525" y="950075"/>
                  <a:pt x="535579" y="962425"/>
                  <a:pt x="525337" y="970960"/>
                </a:cubicBezTo>
                <a:cubicBezTo>
                  <a:pt x="500281" y="991840"/>
                  <a:pt x="488689" y="991903"/>
                  <a:pt x="459350" y="1008668"/>
                </a:cubicBezTo>
                <a:cubicBezTo>
                  <a:pt x="393460" y="1046319"/>
                  <a:pt x="476730" y="1009256"/>
                  <a:pt x="383935" y="1046375"/>
                </a:cubicBezTo>
                <a:cubicBezTo>
                  <a:pt x="374508" y="1058944"/>
                  <a:pt x="367725" y="1074024"/>
                  <a:pt x="355655" y="1084082"/>
                </a:cubicBezTo>
                <a:cubicBezTo>
                  <a:pt x="348021" y="1090443"/>
                  <a:pt x="336262" y="1089065"/>
                  <a:pt x="327374" y="1093509"/>
                </a:cubicBezTo>
                <a:cubicBezTo>
                  <a:pt x="317241" y="1098576"/>
                  <a:pt x="307515" y="1104783"/>
                  <a:pt x="299094" y="1112362"/>
                </a:cubicBezTo>
                <a:cubicBezTo>
                  <a:pt x="275972" y="1133171"/>
                  <a:pt x="255102" y="1156354"/>
                  <a:pt x="233106" y="1178350"/>
                </a:cubicBezTo>
                <a:cubicBezTo>
                  <a:pt x="223679" y="1187777"/>
                  <a:pt x="212221" y="1195538"/>
                  <a:pt x="204826" y="1206630"/>
                </a:cubicBezTo>
                <a:cubicBezTo>
                  <a:pt x="198541" y="1216057"/>
                  <a:pt x="193225" y="1226207"/>
                  <a:pt x="185972" y="1234911"/>
                </a:cubicBezTo>
                <a:cubicBezTo>
                  <a:pt x="177438" y="1245152"/>
                  <a:pt x="166368" y="1253069"/>
                  <a:pt x="157692" y="1263191"/>
                </a:cubicBezTo>
                <a:cubicBezTo>
                  <a:pt x="147467" y="1275120"/>
                  <a:pt x="138838" y="1288330"/>
                  <a:pt x="129411" y="1300899"/>
                </a:cubicBezTo>
                <a:cubicBezTo>
                  <a:pt x="126269" y="1316610"/>
                  <a:pt x="124589" y="1332686"/>
                  <a:pt x="119985" y="1348033"/>
                </a:cubicBezTo>
                <a:cubicBezTo>
                  <a:pt x="95028" y="1431224"/>
                  <a:pt x="104594" y="1358519"/>
                  <a:pt x="91704" y="1442301"/>
                </a:cubicBezTo>
                <a:cubicBezTo>
                  <a:pt x="84572" y="1488657"/>
                  <a:pt x="82921" y="1528959"/>
                  <a:pt x="72851" y="1574276"/>
                </a:cubicBezTo>
                <a:cubicBezTo>
                  <a:pt x="70696" y="1583976"/>
                  <a:pt x="66566" y="1593129"/>
                  <a:pt x="63424" y="1602556"/>
                </a:cubicBezTo>
                <a:cubicBezTo>
                  <a:pt x="61937" y="1612963"/>
                  <a:pt x="48494" y="1710716"/>
                  <a:pt x="44570" y="1725105"/>
                </a:cubicBezTo>
                <a:cubicBezTo>
                  <a:pt x="40118" y="1741430"/>
                  <a:pt x="32001" y="1756528"/>
                  <a:pt x="25717" y="1772239"/>
                </a:cubicBezTo>
                <a:cubicBezTo>
                  <a:pt x="22575" y="1791093"/>
                  <a:pt x="20039" y="1810057"/>
                  <a:pt x="16290" y="1828800"/>
                </a:cubicBezTo>
                <a:cubicBezTo>
                  <a:pt x="13749" y="1841504"/>
                  <a:pt x="6863" y="1853551"/>
                  <a:pt x="6863" y="1866507"/>
                </a:cubicBezTo>
                <a:cubicBezTo>
                  <a:pt x="6863" y="1965067"/>
                  <a:pt x="-20864" y="2164697"/>
                  <a:pt x="35143" y="2290713"/>
                </a:cubicBezTo>
                <a:cubicBezTo>
                  <a:pt x="41275" y="2304509"/>
                  <a:pt x="76928" y="2348143"/>
                  <a:pt x="82277" y="2356701"/>
                </a:cubicBezTo>
                <a:cubicBezTo>
                  <a:pt x="89725" y="2368618"/>
                  <a:pt x="93901" y="2382358"/>
                  <a:pt x="101131" y="2394408"/>
                </a:cubicBezTo>
                <a:cubicBezTo>
                  <a:pt x="112789" y="2413838"/>
                  <a:pt x="126269" y="2432115"/>
                  <a:pt x="138838" y="2450969"/>
                </a:cubicBezTo>
                <a:cubicBezTo>
                  <a:pt x="141980" y="2476107"/>
                  <a:pt x="141599" y="2501942"/>
                  <a:pt x="148265" y="2526383"/>
                </a:cubicBezTo>
                <a:cubicBezTo>
                  <a:pt x="154596" y="2549596"/>
                  <a:pt x="223387" y="2610785"/>
                  <a:pt x="223679" y="2611224"/>
                </a:cubicBezTo>
                <a:cubicBezTo>
                  <a:pt x="229964" y="2620651"/>
                  <a:pt x="233829" y="2632252"/>
                  <a:pt x="242533" y="2639505"/>
                </a:cubicBezTo>
                <a:cubicBezTo>
                  <a:pt x="253328" y="2648501"/>
                  <a:pt x="268272" y="2650993"/>
                  <a:pt x="280240" y="2658358"/>
                </a:cubicBezTo>
                <a:cubicBezTo>
                  <a:pt x="309187" y="2676171"/>
                  <a:pt x="338971" y="2693160"/>
                  <a:pt x="365082" y="2714919"/>
                </a:cubicBezTo>
                <a:cubicBezTo>
                  <a:pt x="383935" y="2730630"/>
                  <a:pt x="403400" y="2745636"/>
                  <a:pt x="421642" y="2762053"/>
                </a:cubicBezTo>
                <a:cubicBezTo>
                  <a:pt x="453936" y="2791117"/>
                  <a:pt x="477129" y="2824272"/>
                  <a:pt x="515910" y="2846894"/>
                </a:cubicBezTo>
                <a:cubicBezTo>
                  <a:pt x="533076" y="2856908"/>
                  <a:pt x="554696" y="2856860"/>
                  <a:pt x="572471" y="2865748"/>
                </a:cubicBezTo>
                <a:cubicBezTo>
                  <a:pt x="592738" y="2875882"/>
                  <a:pt x="608765" y="2893321"/>
                  <a:pt x="629032" y="2903455"/>
                </a:cubicBezTo>
                <a:cubicBezTo>
                  <a:pt x="641601" y="2909740"/>
                  <a:pt x="654538" y="2915337"/>
                  <a:pt x="666739" y="2922309"/>
                </a:cubicBezTo>
                <a:cubicBezTo>
                  <a:pt x="676576" y="2927930"/>
                  <a:pt x="683942" y="2938788"/>
                  <a:pt x="695020" y="2941162"/>
                </a:cubicBezTo>
                <a:cubicBezTo>
                  <a:pt x="728957" y="2948434"/>
                  <a:pt x="764079" y="2948354"/>
                  <a:pt x="798714" y="2950589"/>
                </a:cubicBezTo>
                <a:cubicBezTo>
                  <a:pt x="861508" y="2954640"/>
                  <a:pt x="924366" y="2957809"/>
                  <a:pt x="987251" y="2960016"/>
                </a:cubicBezTo>
                <a:lnTo>
                  <a:pt x="1336042" y="2969443"/>
                </a:lnTo>
                <a:lnTo>
                  <a:pt x="1873370" y="2960016"/>
                </a:lnTo>
                <a:cubicBezTo>
                  <a:pt x="1886319" y="2959591"/>
                  <a:pt x="1898192" y="2951945"/>
                  <a:pt x="1911077" y="2950589"/>
                </a:cubicBezTo>
                <a:cubicBezTo>
                  <a:pt x="1958056" y="2945644"/>
                  <a:pt x="2005345" y="2944304"/>
                  <a:pt x="2052479" y="2941162"/>
                </a:cubicBezTo>
                <a:cubicBezTo>
                  <a:pt x="2065048" y="2938020"/>
                  <a:pt x="2078348" y="2936998"/>
                  <a:pt x="2090187" y="2931736"/>
                </a:cubicBezTo>
                <a:cubicBezTo>
                  <a:pt x="2106930" y="2924295"/>
                  <a:pt x="2120933" y="2911649"/>
                  <a:pt x="2137321" y="2903455"/>
                </a:cubicBezTo>
                <a:cubicBezTo>
                  <a:pt x="2152456" y="2895887"/>
                  <a:pt x="2168992" y="2891474"/>
                  <a:pt x="2184455" y="2884602"/>
                </a:cubicBezTo>
                <a:cubicBezTo>
                  <a:pt x="2197296" y="2878895"/>
                  <a:pt x="2209004" y="2870682"/>
                  <a:pt x="2222162" y="2865748"/>
                </a:cubicBezTo>
                <a:cubicBezTo>
                  <a:pt x="2237377" y="2860042"/>
                  <a:pt x="2294204" y="2849454"/>
                  <a:pt x="2307003" y="2846894"/>
                </a:cubicBezTo>
                <a:cubicBezTo>
                  <a:pt x="2363991" y="2789906"/>
                  <a:pt x="2322737" y="2826230"/>
                  <a:pt x="2372991" y="2790334"/>
                </a:cubicBezTo>
                <a:cubicBezTo>
                  <a:pt x="2385776" y="2781202"/>
                  <a:pt x="2396964" y="2769683"/>
                  <a:pt x="2410698" y="2762053"/>
                </a:cubicBezTo>
                <a:cubicBezTo>
                  <a:pt x="2425490" y="2753835"/>
                  <a:pt x="2442121" y="2749484"/>
                  <a:pt x="2457832" y="2743200"/>
                </a:cubicBezTo>
                <a:cubicBezTo>
                  <a:pt x="2540452" y="2660577"/>
                  <a:pt x="2435647" y="2761687"/>
                  <a:pt x="2514393" y="2696066"/>
                </a:cubicBezTo>
                <a:cubicBezTo>
                  <a:pt x="2524635" y="2687531"/>
                  <a:pt x="2532709" y="2676642"/>
                  <a:pt x="2542673" y="2667785"/>
                </a:cubicBezTo>
                <a:cubicBezTo>
                  <a:pt x="2561016" y="2651480"/>
                  <a:pt x="2580992" y="2637069"/>
                  <a:pt x="2599234" y="2620651"/>
                </a:cubicBezTo>
                <a:cubicBezTo>
                  <a:pt x="2612446" y="2608760"/>
                  <a:pt x="2623445" y="2594512"/>
                  <a:pt x="2636941" y="2582944"/>
                </a:cubicBezTo>
                <a:cubicBezTo>
                  <a:pt x="2645543" y="2575571"/>
                  <a:pt x="2656754" y="2571617"/>
                  <a:pt x="2665222" y="2564090"/>
                </a:cubicBezTo>
                <a:cubicBezTo>
                  <a:pt x="2685150" y="2546376"/>
                  <a:pt x="2700452" y="2523527"/>
                  <a:pt x="2721783" y="2507529"/>
                </a:cubicBezTo>
                <a:cubicBezTo>
                  <a:pt x="2746921" y="2488676"/>
                  <a:pt x="2769092" y="2465022"/>
                  <a:pt x="2797197" y="2450969"/>
                </a:cubicBezTo>
                <a:cubicBezTo>
                  <a:pt x="2809766" y="2444684"/>
                  <a:pt x="2823469" y="2440283"/>
                  <a:pt x="2834904" y="2432115"/>
                </a:cubicBezTo>
                <a:cubicBezTo>
                  <a:pt x="2845752" y="2424366"/>
                  <a:pt x="2852943" y="2412370"/>
                  <a:pt x="2863185" y="2403835"/>
                </a:cubicBezTo>
                <a:cubicBezTo>
                  <a:pt x="2883173" y="2387178"/>
                  <a:pt x="2906119" y="2377654"/>
                  <a:pt x="2929172" y="2366127"/>
                </a:cubicBezTo>
                <a:cubicBezTo>
                  <a:pt x="2938599" y="2353558"/>
                  <a:pt x="2947228" y="2340349"/>
                  <a:pt x="2957453" y="2328420"/>
                </a:cubicBezTo>
                <a:cubicBezTo>
                  <a:pt x="2966129" y="2318298"/>
                  <a:pt x="2977291" y="2310458"/>
                  <a:pt x="2985733" y="2300140"/>
                </a:cubicBezTo>
                <a:cubicBezTo>
                  <a:pt x="3005631" y="2275820"/>
                  <a:pt x="3028242" y="2252831"/>
                  <a:pt x="3042294" y="2224725"/>
                </a:cubicBezTo>
                <a:cubicBezTo>
                  <a:pt x="3048578" y="2212156"/>
                  <a:pt x="3052002" y="2197687"/>
                  <a:pt x="3061147" y="2187018"/>
                </a:cubicBezTo>
                <a:cubicBezTo>
                  <a:pt x="3071372" y="2175089"/>
                  <a:pt x="3086286" y="2168165"/>
                  <a:pt x="3098855" y="2158738"/>
                </a:cubicBezTo>
                <a:cubicBezTo>
                  <a:pt x="3105139" y="2149311"/>
                  <a:pt x="3112087" y="2140294"/>
                  <a:pt x="3117708" y="2130457"/>
                </a:cubicBezTo>
                <a:cubicBezTo>
                  <a:pt x="3124680" y="2118256"/>
                  <a:pt x="3128394" y="2104185"/>
                  <a:pt x="3136562" y="2092750"/>
                </a:cubicBezTo>
                <a:cubicBezTo>
                  <a:pt x="3144311" y="2081902"/>
                  <a:pt x="3157093" y="2075318"/>
                  <a:pt x="3164842" y="2064470"/>
                </a:cubicBezTo>
                <a:cubicBezTo>
                  <a:pt x="3173010" y="2053035"/>
                  <a:pt x="3176724" y="2038963"/>
                  <a:pt x="3183696" y="2026762"/>
                </a:cubicBezTo>
                <a:cubicBezTo>
                  <a:pt x="3189317" y="2016925"/>
                  <a:pt x="3196929" y="2008319"/>
                  <a:pt x="3202550" y="1998482"/>
                </a:cubicBezTo>
                <a:cubicBezTo>
                  <a:pt x="3209522" y="1986281"/>
                  <a:pt x="3214431" y="1972976"/>
                  <a:pt x="3221403" y="1960775"/>
                </a:cubicBezTo>
                <a:cubicBezTo>
                  <a:pt x="3274699" y="1867505"/>
                  <a:pt x="3202139" y="2008732"/>
                  <a:pt x="3259110" y="1894787"/>
                </a:cubicBezTo>
                <a:cubicBezTo>
                  <a:pt x="3275001" y="1815333"/>
                  <a:pt x="3258119" y="1878245"/>
                  <a:pt x="3287391" y="1809946"/>
                </a:cubicBezTo>
                <a:cubicBezTo>
                  <a:pt x="3291305" y="1800813"/>
                  <a:pt x="3292904" y="1790799"/>
                  <a:pt x="3296818" y="1781666"/>
                </a:cubicBezTo>
                <a:cubicBezTo>
                  <a:pt x="3302354" y="1768749"/>
                  <a:pt x="3310135" y="1756875"/>
                  <a:pt x="3315671" y="1743958"/>
                </a:cubicBezTo>
                <a:cubicBezTo>
                  <a:pt x="3319585" y="1734825"/>
                  <a:pt x="3320654" y="1724566"/>
                  <a:pt x="3325098" y="1715678"/>
                </a:cubicBezTo>
                <a:cubicBezTo>
                  <a:pt x="3330165" y="1705544"/>
                  <a:pt x="3338331" y="1697234"/>
                  <a:pt x="3343952" y="1687397"/>
                </a:cubicBezTo>
                <a:cubicBezTo>
                  <a:pt x="3379683" y="1624868"/>
                  <a:pt x="3349569" y="1674289"/>
                  <a:pt x="3372232" y="1621410"/>
                </a:cubicBezTo>
                <a:cubicBezTo>
                  <a:pt x="3377768" y="1608494"/>
                  <a:pt x="3384801" y="1596272"/>
                  <a:pt x="3391086" y="1583703"/>
                </a:cubicBezTo>
                <a:cubicBezTo>
                  <a:pt x="3394228" y="1564849"/>
                  <a:pt x="3396366" y="1545801"/>
                  <a:pt x="3400512" y="1527142"/>
                </a:cubicBezTo>
                <a:cubicBezTo>
                  <a:pt x="3402668" y="1517442"/>
                  <a:pt x="3407084" y="1508379"/>
                  <a:pt x="3409939" y="1498861"/>
                </a:cubicBezTo>
                <a:cubicBezTo>
                  <a:pt x="3416512" y="1476950"/>
                  <a:pt x="3422220" y="1454785"/>
                  <a:pt x="3428793" y="1432874"/>
                </a:cubicBezTo>
                <a:cubicBezTo>
                  <a:pt x="3445046" y="1378699"/>
                  <a:pt x="3439377" y="1417655"/>
                  <a:pt x="3457073" y="1329179"/>
                </a:cubicBezTo>
                <a:cubicBezTo>
                  <a:pt x="3470252" y="1263285"/>
                  <a:pt x="3484560" y="1197649"/>
                  <a:pt x="3494780" y="1131216"/>
                </a:cubicBezTo>
                <a:cubicBezTo>
                  <a:pt x="3498158" y="1109255"/>
                  <a:pt x="3501881" y="1087325"/>
                  <a:pt x="3504207" y="1065228"/>
                </a:cubicBezTo>
                <a:cubicBezTo>
                  <a:pt x="3508168" y="1027598"/>
                  <a:pt x="3509869" y="989757"/>
                  <a:pt x="3513634" y="952107"/>
                </a:cubicBezTo>
                <a:cubicBezTo>
                  <a:pt x="3516155" y="926899"/>
                  <a:pt x="3519919" y="901830"/>
                  <a:pt x="3523061" y="876692"/>
                </a:cubicBezTo>
                <a:cubicBezTo>
                  <a:pt x="3519919" y="738432"/>
                  <a:pt x="3518753" y="600114"/>
                  <a:pt x="3513634" y="461913"/>
                </a:cubicBezTo>
                <a:cubicBezTo>
                  <a:pt x="3511624" y="407639"/>
                  <a:pt x="3505828" y="370230"/>
                  <a:pt x="3494780" y="320511"/>
                </a:cubicBezTo>
                <a:cubicBezTo>
                  <a:pt x="3492363" y="309634"/>
                  <a:pt x="3482227" y="267122"/>
                  <a:pt x="3475927" y="254523"/>
                </a:cubicBezTo>
                <a:cubicBezTo>
                  <a:pt x="3470860" y="244390"/>
                  <a:pt x="3463358" y="235670"/>
                  <a:pt x="3457073" y="226243"/>
                </a:cubicBezTo>
                <a:cubicBezTo>
                  <a:pt x="3431181" y="122677"/>
                  <a:pt x="3470422" y="252157"/>
                  <a:pt x="3419366" y="160255"/>
                </a:cubicBezTo>
                <a:cubicBezTo>
                  <a:pt x="3416535" y="155159"/>
                  <a:pt x="3400359" y="84764"/>
                  <a:pt x="3381659" y="75414"/>
                </a:cubicBezTo>
                <a:cubicBezTo>
                  <a:pt x="3364563" y="66866"/>
                  <a:pt x="3343952" y="69129"/>
                  <a:pt x="3325098" y="65987"/>
                </a:cubicBezTo>
                <a:cubicBezTo>
                  <a:pt x="3315671" y="59703"/>
                  <a:pt x="3307426" y="51112"/>
                  <a:pt x="3296818" y="47134"/>
                </a:cubicBezTo>
                <a:cubicBezTo>
                  <a:pt x="3281816" y="41508"/>
                  <a:pt x="3265296" y="41310"/>
                  <a:pt x="3249684" y="37707"/>
                </a:cubicBezTo>
                <a:cubicBezTo>
                  <a:pt x="3224436" y="31880"/>
                  <a:pt x="3198851" y="27047"/>
                  <a:pt x="3174269" y="18853"/>
                </a:cubicBezTo>
                <a:lnTo>
                  <a:pt x="3117708" y="0"/>
                </a:lnTo>
                <a:lnTo>
                  <a:pt x="2948026" y="9426"/>
                </a:lnTo>
                <a:cubicBezTo>
                  <a:pt x="2919649" y="11528"/>
                  <a:pt x="2891483" y="15874"/>
                  <a:pt x="2863185" y="18853"/>
                </a:cubicBezTo>
                <a:cubicBezTo>
                  <a:pt x="2831779" y="22159"/>
                  <a:pt x="2800253" y="24363"/>
                  <a:pt x="2768917" y="28280"/>
                </a:cubicBezTo>
                <a:cubicBezTo>
                  <a:pt x="2749951" y="30651"/>
                  <a:pt x="2731322" y="35336"/>
                  <a:pt x="2712356" y="37707"/>
                </a:cubicBezTo>
                <a:cubicBezTo>
                  <a:pt x="2681020" y="41624"/>
                  <a:pt x="2649511" y="43992"/>
                  <a:pt x="2618088" y="47134"/>
                </a:cubicBezTo>
                <a:lnTo>
                  <a:pt x="2533246" y="75414"/>
                </a:lnTo>
                <a:cubicBezTo>
                  <a:pt x="2523819" y="78556"/>
                  <a:pt x="2513234" y="79329"/>
                  <a:pt x="2504966" y="84841"/>
                </a:cubicBezTo>
                <a:cubicBezTo>
                  <a:pt x="2474072" y="105437"/>
                  <a:pt x="2498681" y="69130"/>
                  <a:pt x="2495539" y="75414"/>
                </a:cubicBezTo>
                <a:close/>
              </a:path>
            </a:pathLst>
          </a:custGeom>
          <a:solidFill>
            <a:schemeClr val="accent5"/>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Classification</a:t>
            </a:r>
            <a:endParaRPr lang="en-US" sz="2800" dirty="0">
              <a:solidFill>
                <a:srgbClr val="054A89"/>
              </a:solidFill>
            </a:endParaRPr>
          </a:p>
        </p:txBody>
      </p:sp>
      <p:sp>
        <p:nvSpPr>
          <p:cNvPr id="5" name="Text Placeholder 4"/>
          <p:cNvSpPr>
            <a:spLocks noGrp="1"/>
          </p:cNvSpPr>
          <p:nvPr>
            <p:ph type="body" sz="quarter" idx="12"/>
          </p:nvPr>
        </p:nvSpPr>
        <p:spPr>
          <a:xfrm>
            <a:off x="416210" y="789552"/>
            <a:ext cx="4567682" cy="3294366"/>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ts val="225"/>
              </a:spcBef>
              <a:spcAft>
                <a:spcPts val="225"/>
              </a:spcAft>
            </a:pPr>
            <a:r>
              <a:rPr lang="en-US" altLang="en-US" b="1" dirty="0"/>
              <a:t>Given</a:t>
            </a:r>
            <a:r>
              <a:rPr lang="en-US" altLang="en-US" dirty="0"/>
              <a:t> a collection of records or samples (</a:t>
            </a:r>
            <a:r>
              <a:rPr lang="en-US" altLang="en-US" b="1" i="1" dirty="0"/>
              <a:t>training set </a:t>
            </a:r>
            <a:r>
              <a:rPr lang="en-US" altLang="en-US" dirty="0"/>
              <a:t>)</a:t>
            </a:r>
          </a:p>
          <a:p>
            <a:pPr marL="720000" lvl="1"/>
            <a:r>
              <a:rPr lang="en-US" altLang="en-US" sz="1400" dirty="0"/>
              <a:t>Each record contains a set of </a:t>
            </a:r>
            <a:r>
              <a:rPr lang="en-US" altLang="en-US" sz="1400" b="1" i="1" dirty="0"/>
              <a:t>attributes</a:t>
            </a:r>
            <a:r>
              <a:rPr lang="en-US" altLang="en-US" sz="1400" dirty="0"/>
              <a:t>, one of the attributes is the </a:t>
            </a:r>
            <a:r>
              <a:rPr lang="en-US" altLang="en-US" sz="1400" b="1" i="1" dirty="0"/>
              <a:t>class</a:t>
            </a:r>
            <a:r>
              <a:rPr lang="en-US" altLang="en-US" sz="1400" dirty="0"/>
              <a:t>. </a:t>
            </a:r>
            <a:r>
              <a:rPr lang="en-US" altLang="en-US" sz="1400" dirty="0">
                <a:sym typeface="Wingdings" panose="05000000000000000000" pitchFamily="2" charset="2"/>
              </a:rPr>
              <a:t> the record is labelled with the value of the class attribute</a:t>
            </a:r>
            <a:endParaRPr lang="en-US" altLang="en-US" sz="1400" dirty="0"/>
          </a:p>
          <a:p>
            <a:pPr>
              <a:spcBef>
                <a:spcPts val="225"/>
              </a:spcBef>
              <a:spcAft>
                <a:spcPts val="225"/>
              </a:spcAft>
            </a:pPr>
            <a:r>
              <a:rPr lang="en-US" altLang="en-US" b="1" dirty="0"/>
              <a:t>Find</a:t>
            </a:r>
            <a:r>
              <a:rPr lang="en-US" altLang="en-US" dirty="0"/>
              <a:t> a </a:t>
            </a:r>
            <a:r>
              <a:rPr lang="en-US" altLang="en-US" b="1" i="1" dirty="0"/>
              <a:t>model</a:t>
            </a:r>
            <a:r>
              <a:rPr lang="en-US" altLang="en-US" dirty="0"/>
              <a:t>  for the class attribute as a function of the values of other attributes</a:t>
            </a:r>
          </a:p>
          <a:p>
            <a:pPr marL="720000" lvl="2" indent="-257175">
              <a:spcBef>
                <a:spcPts val="225"/>
              </a:spcBef>
              <a:spcAft>
                <a:spcPts val="225"/>
              </a:spcAft>
              <a:buFont typeface="Arial" panose="020B0604020202020204" pitchFamily="34" charset="0"/>
              <a:buChar char="−"/>
            </a:pPr>
            <a:r>
              <a:rPr lang="en-US" altLang="en-US" sz="1400" dirty="0"/>
              <a:t>A </a:t>
            </a:r>
            <a:r>
              <a:rPr lang="en-US" altLang="en-US" sz="1400" b="1" i="1" dirty="0"/>
              <a:t>test set</a:t>
            </a:r>
            <a:r>
              <a:rPr lang="en-US" altLang="en-US" sz="1400" b="1" dirty="0"/>
              <a:t> </a:t>
            </a:r>
            <a:r>
              <a:rPr lang="en-US" altLang="en-US" sz="1400" dirty="0"/>
              <a:t>is used to determine the accuracy of the model. Usually, the given data set is divided into training and test sets, with training set used to build the model and test set used to validate it</a:t>
            </a:r>
          </a:p>
          <a:p>
            <a:pPr>
              <a:spcBef>
                <a:spcPts val="225"/>
              </a:spcBef>
              <a:spcAft>
                <a:spcPts val="225"/>
              </a:spcAft>
            </a:pPr>
            <a:r>
              <a:rPr lang="en-US" altLang="en-US" dirty="0"/>
              <a:t>Goal/use of the model: previously unseen records should be assigned a label/class as accurately as possible by using the model</a:t>
            </a:r>
          </a:p>
          <a:p>
            <a:endParaRPr lang="en-US" dirty="0"/>
          </a:p>
        </p:txBody>
      </p:sp>
      <p:graphicFrame>
        <p:nvGraphicFramePr>
          <p:cNvPr id="6" name="Object 7"/>
          <p:cNvGraphicFramePr>
            <a:graphicFrameLocks noChangeAspect="1"/>
          </p:cNvGraphicFramePr>
          <p:nvPr/>
        </p:nvGraphicFramePr>
        <p:xfrm>
          <a:off x="6894258" y="2723064"/>
          <a:ext cx="1343928" cy="1350150"/>
        </p:xfrm>
        <a:graphic>
          <a:graphicData uri="http://schemas.openxmlformats.org/presentationml/2006/ole">
            <mc:AlternateContent xmlns:mc="http://schemas.openxmlformats.org/markup-compatibility/2006">
              <mc:Choice xmlns:v="urn:schemas-microsoft-com:vml" Requires="v">
                <p:oleObj name="VISIO" r:id="rId3" imgW="7088124" imgH="7124700" progId="Visio.Drawing.6">
                  <p:embed/>
                </p:oleObj>
              </mc:Choice>
              <mc:Fallback>
                <p:oleObj name="VISIO" r:id="rId3" imgW="7088124" imgH="7124700" progId="Visio.Drawing.6">
                  <p:embed/>
                  <p:pic>
                    <p:nvPicPr>
                      <p:cNvPr id="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258" y="2723064"/>
                        <a:ext cx="1343928" cy="1350150"/>
                      </a:xfrm>
                      <a:prstGeom prst="rect">
                        <a:avLst/>
                      </a:prstGeom>
                      <a:noFill/>
                      <a:ln>
                        <a:noFill/>
                      </a:ln>
                      <a:effectLst/>
                    </p:spPr>
                  </p:pic>
                </p:oleObj>
              </mc:Fallback>
            </mc:AlternateContent>
          </a:graphicData>
        </a:graphic>
      </p:graphicFrame>
      <p:pic>
        <p:nvPicPr>
          <p:cNvPr id="27" name="Picture 26"/>
          <p:cNvPicPr>
            <a:picLocks noChangeAspect="1"/>
          </p:cNvPicPr>
          <p:nvPr/>
        </p:nvPicPr>
        <p:blipFill>
          <a:blip r:embed="rId5"/>
          <a:stretch>
            <a:fillRect/>
          </a:stretch>
        </p:blipFill>
        <p:spPr>
          <a:xfrm>
            <a:off x="4864993" y="272393"/>
            <a:ext cx="4198880" cy="2164342"/>
          </a:xfrm>
          <a:prstGeom prst="rect">
            <a:avLst/>
          </a:prstGeom>
        </p:spPr>
      </p:pic>
    </p:spTree>
    <p:extLst>
      <p:ext uri="{BB962C8B-B14F-4D97-AF65-F5344CB8AC3E}">
        <p14:creationId xmlns:p14="http://schemas.microsoft.com/office/powerpoint/2010/main" val="10866752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Examples of classification task</a:t>
            </a:r>
            <a:endParaRPr lang="en-US" sz="2800" dirty="0">
              <a:solidFill>
                <a:srgbClr val="054A89"/>
              </a:solidFill>
            </a:endParaRPr>
          </a:p>
        </p:txBody>
      </p:sp>
      <p:sp>
        <p:nvSpPr>
          <p:cNvPr id="5" name="Text Placeholder 4"/>
          <p:cNvSpPr>
            <a:spLocks noGrp="1"/>
          </p:cNvSpPr>
          <p:nvPr>
            <p:ph type="body" sz="quarter" idx="12"/>
          </p:nvPr>
        </p:nvSpPr>
        <p:spPr>
          <a:xfrm>
            <a:off x="416210" y="789553"/>
            <a:ext cx="5613887" cy="3348371"/>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ts val="0"/>
              </a:spcBef>
              <a:spcAft>
                <a:spcPts val="425"/>
              </a:spcAft>
              <a:defRPr/>
            </a:pPr>
            <a:r>
              <a:rPr lang="en-US" altLang="en-US" sz="2000" dirty="0"/>
              <a:t>Classifying credit card transactions </a:t>
            </a:r>
            <a:br>
              <a:rPr lang="en-US" altLang="en-US" sz="2000" dirty="0"/>
            </a:br>
            <a:r>
              <a:rPr lang="en-US" altLang="en-US" sz="2000" dirty="0"/>
              <a:t>as legitimate or fraudulent</a:t>
            </a:r>
          </a:p>
          <a:p>
            <a:pPr>
              <a:spcBef>
                <a:spcPts val="0"/>
              </a:spcBef>
              <a:spcAft>
                <a:spcPts val="425"/>
              </a:spcAft>
              <a:defRPr/>
            </a:pPr>
            <a:r>
              <a:rPr lang="en-US" altLang="en-US" sz="2000" dirty="0"/>
              <a:t>Classifying land covers (water bodies, urban areas, forests, etc.) using satellite data</a:t>
            </a:r>
          </a:p>
          <a:p>
            <a:pPr>
              <a:spcBef>
                <a:spcPts val="0"/>
              </a:spcBef>
              <a:spcAft>
                <a:spcPts val="425"/>
              </a:spcAft>
              <a:defRPr/>
            </a:pPr>
            <a:r>
              <a:rPr lang="en-US" altLang="en-US" sz="2000" dirty="0"/>
              <a:t>Categorizing news stories as finance, </a:t>
            </a:r>
            <a:br>
              <a:rPr lang="en-US" altLang="en-US" sz="2000" dirty="0"/>
            </a:br>
            <a:r>
              <a:rPr lang="en-US" altLang="en-US" sz="2000" dirty="0"/>
              <a:t>weather, entertainment, sports, </a:t>
            </a:r>
            <a:r>
              <a:rPr lang="en-US" altLang="en-US" sz="2000" dirty="0" err="1"/>
              <a:t>etc</a:t>
            </a:r>
            <a:endParaRPr lang="en-US" altLang="en-US" sz="2000" dirty="0"/>
          </a:p>
          <a:p>
            <a:pPr>
              <a:spcBef>
                <a:spcPts val="0"/>
              </a:spcBef>
              <a:spcAft>
                <a:spcPts val="425"/>
              </a:spcAft>
              <a:defRPr/>
            </a:pPr>
            <a:r>
              <a:rPr lang="en-US" altLang="en-US" sz="2000" dirty="0"/>
              <a:t>Identifying intruders in the cyberspace</a:t>
            </a:r>
          </a:p>
          <a:p>
            <a:pPr>
              <a:spcBef>
                <a:spcPts val="0"/>
              </a:spcBef>
              <a:spcAft>
                <a:spcPts val="425"/>
              </a:spcAft>
              <a:defRPr/>
            </a:pPr>
            <a:r>
              <a:rPr lang="en-US" altLang="en-US" sz="2000" dirty="0"/>
              <a:t>Predicting tumor cells as benign or malignant</a:t>
            </a:r>
          </a:p>
          <a:p>
            <a:pPr>
              <a:spcBef>
                <a:spcPts val="0"/>
              </a:spcBef>
              <a:spcAft>
                <a:spcPts val="425"/>
              </a:spcAft>
              <a:defRPr/>
            </a:pPr>
            <a:r>
              <a:rPr lang="en-US" altLang="en-US" sz="2000" dirty="0"/>
              <a:t>Classifying secondary structures of protein </a:t>
            </a:r>
            <a:br>
              <a:rPr lang="en-US" altLang="en-US" sz="2000" dirty="0"/>
            </a:br>
            <a:r>
              <a:rPr lang="en-US" altLang="en-US" sz="2000" dirty="0"/>
              <a:t>as alpha-helix, beta-sheet, or random  coil</a:t>
            </a:r>
          </a:p>
          <a:p>
            <a:pPr>
              <a:spcBef>
                <a:spcPts val="0"/>
              </a:spcBef>
              <a:spcAft>
                <a:spcPts val="425"/>
              </a:spcAft>
            </a:pPr>
            <a:endParaRPr lang="en-US" dirty="0"/>
          </a:p>
        </p:txBody>
      </p:sp>
      <p:grpSp>
        <p:nvGrpSpPr>
          <p:cNvPr id="7" name="Group 4"/>
          <p:cNvGrpSpPr>
            <a:grpSpLocks/>
          </p:cNvGrpSpPr>
          <p:nvPr/>
        </p:nvGrpSpPr>
        <p:grpSpPr bwMode="auto">
          <a:xfrm>
            <a:off x="6361585" y="256224"/>
            <a:ext cx="1667653" cy="1090999"/>
            <a:chOff x="3360" y="768"/>
            <a:chExt cx="1296" cy="893"/>
          </a:xfrm>
        </p:grpSpPr>
        <p:pic>
          <p:nvPicPr>
            <p:cNvPr id="8" name="Picture 5" descr="story-3dimensiona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 y="768"/>
              <a:ext cx="1238"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6"/>
            <p:cNvGraphicFramePr>
              <a:graphicFrameLocks noChangeAspect="1"/>
            </p:cNvGraphicFramePr>
            <p:nvPr/>
          </p:nvGraphicFramePr>
          <p:xfrm>
            <a:off x="3370" y="1155"/>
            <a:ext cx="432" cy="429"/>
          </p:xfrm>
          <a:graphic>
            <a:graphicData uri="http://schemas.openxmlformats.org/presentationml/2006/ole">
              <mc:AlternateContent xmlns:mc="http://schemas.openxmlformats.org/markup-compatibility/2006">
                <mc:Choice xmlns:v="urn:schemas-microsoft-com:vml" Requires="v">
                  <p:oleObj name="VISIO" r:id="rId4" imgW="617220" imgH="615696" progId="Visio.Drawing.6">
                    <p:embed/>
                  </p:oleObj>
                </mc:Choice>
                <mc:Fallback>
                  <p:oleObj name="VISIO" r:id="rId4" imgW="617220" imgH="615696" progId="Visio.Drawing.6">
                    <p:embed/>
                    <p:pic>
                      <p:nvPicPr>
                        <p:cNvPr id="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0" y="1155"/>
                          <a:ext cx="432"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 name="Object 7"/>
            <p:cNvGraphicFramePr>
              <a:graphicFrameLocks noChangeAspect="1"/>
            </p:cNvGraphicFramePr>
            <p:nvPr/>
          </p:nvGraphicFramePr>
          <p:xfrm>
            <a:off x="3360" y="912"/>
            <a:ext cx="432" cy="355"/>
          </p:xfrm>
          <a:graphic>
            <a:graphicData uri="http://schemas.openxmlformats.org/presentationml/2006/ole">
              <mc:AlternateContent xmlns:mc="http://schemas.openxmlformats.org/markup-compatibility/2006">
                <mc:Choice xmlns:v="urn:schemas-microsoft-com:vml" Requires="v">
                  <p:oleObj name="VISIO" r:id="rId6" imgW="806196" imgH="662940" progId="Visio.Drawing.6">
                    <p:embed/>
                  </p:oleObj>
                </mc:Choice>
                <mc:Fallback>
                  <p:oleObj name="VISIO" r:id="rId6" imgW="806196" imgH="662940" progId="Visio.Drawing.6">
                    <p:embed/>
                    <p:pic>
                      <p:nvPicPr>
                        <p:cNvPr id="1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0" y="912"/>
                          <a:ext cx="43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pic>
        <p:nvPicPr>
          <p:cNvPr id="11" name="Picture 8" descr="http://biomasshub.com/wp-content/uploads/2010/03/ILUC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4453" y="1600597"/>
            <a:ext cx="1626839" cy="108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pr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6628" y="2863852"/>
            <a:ext cx="1179890" cy="1274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41783468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Regression</a:t>
            </a:r>
            <a:endParaRPr lang="en-US" sz="2800" dirty="0">
              <a:solidFill>
                <a:srgbClr val="054A89"/>
              </a:solidFill>
            </a:endParaRPr>
          </a:p>
        </p:txBody>
      </p:sp>
      <p:sp>
        <p:nvSpPr>
          <p:cNvPr id="5" name="Text Placeholder 4"/>
          <p:cNvSpPr>
            <a:spLocks noGrp="1"/>
          </p:cNvSpPr>
          <p:nvPr>
            <p:ph type="body" sz="quarter" idx="12"/>
          </p:nvPr>
        </p:nvSpPr>
        <p:spPr>
          <a:xfrm>
            <a:off x="436880" y="957499"/>
            <a:ext cx="8152234" cy="3348371"/>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000" dirty="0"/>
              <a:t>Predict a value of a given </a:t>
            </a:r>
            <a:r>
              <a:rPr lang="en-US" altLang="en-US" sz="2000" b="1" dirty="0"/>
              <a:t>continuous</a:t>
            </a:r>
            <a:r>
              <a:rPr lang="en-US" altLang="en-US" sz="2000" dirty="0"/>
              <a:t> valued variable based on the values of other variables, assuming a linear or nonlinear model of dependency</a:t>
            </a:r>
          </a:p>
          <a:p>
            <a:r>
              <a:rPr lang="en-US" altLang="en-US" sz="2000" dirty="0"/>
              <a:t>Greatly studied in statistics, neural network fields</a:t>
            </a:r>
          </a:p>
          <a:p>
            <a:r>
              <a:rPr lang="en-US" altLang="en-US" sz="2000" dirty="0"/>
              <a:t>Examples:</a:t>
            </a:r>
          </a:p>
          <a:p>
            <a:pPr marL="720000" lvl="1"/>
            <a:r>
              <a:rPr lang="en-US" altLang="en-US" sz="1600" dirty="0"/>
              <a:t>Predicting sales amounts of new product based on advertising expenditure</a:t>
            </a:r>
          </a:p>
          <a:p>
            <a:pPr marL="720000" lvl="1"/>
            <a:r>
              <a:rPr lang="en-US" altLang="en-US" sz="1600" dirty="0"/>
              <a:t>Predicting wind velocities as a function of temperature, humidity, air pressure, etc.</a:t>
            </a:r>
          </a:p>
          <a:p>
            <a:pPr marL="720000" lvl="1"/>
            <a:r>
              <a:rPr lang="en-US" altLang="en-US" sz="1600" dirty="0"/>
              <a:t>Time series prediction of stock market indices</a:t>
            </a:r>
            <a:endParaRPr lang="en-US" sz="1600" dirty="0"/>
          </a:p>
        </p:txBody>
      </p:sp>
    </p:spTree>
    <p:extLst>
      <p:ext uri="{BB962C8B-B14F-4D97-AF65-F5344CB8AC3E}">
        <p14:creationId xmlns:p14="http://schemas.microsoft.com/office/powerpoint/2010/main" val="197081674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Descriptive analytics</a:t>
            </a:r>
            <a:endParaRPr lang="en-US" sz="2800" dirty="0">
              <a:solidFill>
                <a:srgbClr val="054A89"/>
              </a:solidFill>
            </a:endParaRPr>
          </a:p>
        </p:txBody>
      </p:sp>
      <p:sp>
        <p:nvSpPr>
          <p:cNvPr id="5" name="Text Placeholder 4"/>
          <p:cNvSpPr>
            <a:spLocks noGrp="1"/>
          </p:cNvSpPr>
          <p:nvPr>
            <p:ph type="body" sz="quarter" idx="12"/>
          </p:nvPr>
        </p:nvSpPr>
        <p:spPr>
          <a:xfrm>
            <a:off x="416210" y="934065"/>
            <a:ext cx="8152234" cy="3348371"/>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ts val="225"/>
              </a:spcBef>
              <a:spcAft>
                <a:spcPts val="225"/>
              </a:spcAft>
            </a:pPr>
            <a:r>
              <a:rPr lang="en-US" altLang="en-US" sz="2000" dirty="0"/>
              <a:t>Also known as </a:t>
            </a:r>
            <a:r>
              <a:rPr lang="en-US" altLang="en-US" sz="2000" b="1" dirty="0"/>
              <a:t>unsupervised learning</a:t>
            </a:r>
            <a:r>
              <a:rPr lang="en-US" altLang="en-US" sz="2000" dirty="0"/>
              <a:t>, as samples are not labelled  </a:t>
            </a:r>
          </a:p>
          <a:p>
            <a:pPr marL="0" indent="0">
              <a:spcBef>
                <a:spcPts val="225"/>
              </a:spcBef>
              <a:spcAft>
                <a:spcPts val="225"/>
              </a:spcAft>
              <a:buNone/>
            </a:pPr>
            <a:r>
              <a:rPr lang="en-US" altLang="en-US" sz="2000" dirty="0">
                <a:sym typeface="Wingdings" panose="05000000000000000000" pitchFamily="2" charset="2"/>
              </a:rPr>
              <a:t>       </a:t>
            </a:r>
            <a:r>
              <a:rPr lang="en-US" altLang="en-US" sz="2000" b="1" dirty="0">
                <a:solidFill>
                  <a:srgbClr val="FF0000"/>
                </a:solidFill>
                <a:sym typeface="Wingdings" panose="05000000000000000000" pitchFamily="2" charset="2"/>
              </a:rPr>
              <a:t>Topic of this course, INFS 5102</a:t>
            </a:r>
            <a:endParaRPr lang="en-US" altLang="en-US" sz="2000" b="1" dirty="0">
              <a:solidFill>
                <a:srgbClr val="FF0000"/>
              </a:solidFill>
            </a:endParaRPr>
          </a:p>
          <a:p>
            <a:pPr>
              <a:spcBef>
                <a:spcPts val="225"/>
              </a:spcBef>
              <a:spcAft>
                <a:spcPts val="225"/>
              </a:spcAft>
            </a:pPr>
            <a:r>
              <a:rPr lang="en-US" altLang="en-US" sz="2000" dirty="0"/>
              <a:t>Example/main tasks:</a:t>
            </a:r>
          </a:p>
          <a:p>
            <a:pPr marL="720000" lvl="1"/>
            <a:r>
              <a:rPr lang="en-US" altLang="en-US" sz="1600" dirty="0"/>
              <a:t>Cluster analysis</a:t>
            </a:r>
          </a:p>
          <a:p>
            <a:pPr marL="720000" lvl="1"/>
            <a:r>
              <a:rPr lang="en-US" altLang="en-US" sz="1600" dirty="0"/>
              <a:t>Association analysis</a:t>
            </a:r>
          </a:p>
          <a:p>
            <a:pPr marL="720000" lvl="1"/>
            <a:r>
              <a:rPr lang="en-US" altLang="en-US" sz="1600" dirty="0"/>
              <a:t>Anomaly/outlier detection</a:t>
            </a:r>
          </a:p>
          <a:p>
            <a:pPr>
              <a:spcBef>
                <a:spcPts val="225"/>
              </a:spcBef>
              <a:spcAft>
                <a:spcPts val="225"/>
              </a:spcAft>
            </a:pPr>
            <a:r>
              <a:rPr lang="en-US" altLang="en-US" sz="2000" dirty="0"/>
              <a:t>Techniques:</a:t>
            </a:r>
          </a:p>
          <a:p>
            <a:pPr marL="720000" lvl="1"/>
            <a:r>
              <a:rPr lang="en-US" altLang="en-US" sz="1600" dirty="0"/>
              <a:t>Clustering methods: K-means, hierarchical, density-based methods, etc.</a:t>
            </a:r>
          </a:p>
          <a:p>
            <a:pPr marL="720000" lvl="1"/>
            <a:r>
              <a:rPr lang="en-US" altLang="en-US" sz="1600" dirty="0"/>
              <a:t>Frequent pattern &amp; association rule mining algorithms: </a:t>
            </a:r>
            <a:r>
              <a:rPr lang="en-US" altLang="en-US" sz="1600" i="1" dirty="0" err="1"/>
              <a:t>Apriori</a:t>
            </a:r>
            <a:r>
              <a:rPr lang="en-US" altLang="en-US" sz="1600" i="1" dirty="0"/>
              <a:t>, </a:t>
            </a:r>
            <a:r>
              <a:rPr lang="en-US" altLang="en-US" sz="1600" dirty="0"/>
              <a:t>FP-Growth, etc.</a:t>
            </a:r>
          </a:p>
          <a:p>
            <a:pPr marL="720000" lvl="1"/>
            <a:r>
              <a:rPr lang="en-US" altLang="en-US" sz="1600" dirty="0"/>
              <a:t>Anomaly detection: statistical approaches, clustering based techniques, etc.</a:t>
            </a:r>
          </a:p>
          <a:p>
            <a:pPr lvl="1"/>
            <a:endParaRPr lang="en-US" dirty="0"/>
          </a:p>
        </p:txBody>
      </p:sp>
    </p:spTree>
    <p:extLst>
      <p:ext uri="{BB962C8B-B14F-4D97-AF65-F5344CB8AC3E}">
        <p14:creationId xmlns:p14="http://schemas.microsoft.com/office/powerpoint/2010/main" val="11868248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1459D4-BA0B-498F-A507-86FD63352092}"/>
              </a:ext>
            </a:extLst>
          </p:cNvPr>
          <p:cNvSpPr>
            <a:spLocks noGrp="1"/>
          </p:cNvSpPr>
          <p:nvPr>
            <p:ph type="body" sz="quarter" idx="11"/>
          </p:nvPr>
        </p:nvSpPr>
        <p:spPr/>
        <p:txBody>
          <a:bodyPr/>
          <a:lstStyle/>
          <a:p>
            <a:r>
              <a:rPr lang="en-AU" sz="2800" dirty="0">
                <a:solidFill>
                  <a:srgbClr val="054A89"/>
                </a:solidFill>
              </a:rPr>
              <a:t>Outline</a:t>
            </a:r>
            <a:endParaRPr lang="en-US" sz="2800" dirty="0">
              <a:solidFill>
                <a:srgbClr val="054A89"/>
              </a:solidFill>
            </a:endParaRPr>
          </a:p>
          <a:p>
            <a:endParaRPr lang="en-US" dirty="0"/>
          </a:p>
        </p:txBody>
      </p:sp>
      <p:sp>
        <p:nvSpPr>
          <p:cNvPr id="3" name="Text Placeholder 2">
            <a:extLst>
              <a:ext uri="{FF2B5EF4-FFF2-40B4-BE49-F238E27FC236}">
                <a16:creationId xmlns:a16="http://schemas.microsoft.com/office/drawing/2014/main" id="{8CA71CB5-447C-4FA9-986A-F4A88F47F3F3}"/>
              </a:ext>
            </a:extLst>
          </p:cNvPr>
          <p:cNvSpPr>
            <a:spLocks noGrp="1"/>
          </p:cNvSpPr>
          <p:nvPr>
            <p:ph type="body" sz="quarter" idx="12"/>
          </p:nvPr>
        </p:nvSpPr>
        <p:spPr/>
        <p:txBody>
          <a:bodyPr/>
          <a:lstStyle/>
          <a:p>
            <a:r>
              <a:rPr lang="en-US" dirty="0"/>
              <a:t>What is data analytics</a:t>
            </a:r>
          </a:p>
          <a:p>
            <a:r>
              <a:rPr lang="en-AU" dirty="0"/>
              <a:t>Why is data analytics needed</a:t>
            </a:r>
            <a:endParaRPr lang="en-US" dirty="0"/>
          </a:p>
          <a:p>
            <a:r>
              <a:rPr lang="en-US" dirty="0"/>
              <a:t>The analytics process model</a:t>
            </a:r>
          </a:p>
          <a:p>
            <a:r>
              <a:rPr lang="en-US" dirty="0"/>
              <a:t>Main analytics tasks &amp; techniques</a:t>
            </a:r>
          </a:p>
          <a:p>
            <a:pPr lvl="1"/>
            <a:r>
              <a:rPr lang="en-US" dirty="0"/>
              <a:t>Supervised (or predictive) tasks &amp; methods</a:t>
            </a:r>
          </a:p>
          <a:p>
            <a:pPr lvl="1"/>
            <a:r>
              <a:rPr lang="en-US" b="1" dirty="0"/>
              <a:t>Unsupervised</a:t>
            </a:r>
            <a:r>
              <a:rPr lang="en-US" dirty="0"/>
              <a:t> (or descriptive) tasks &amp; methods</a:t>
            </a:r>
          </a:p>
          <a:p>
            <a:r>
              <a:rPr lang="en-US" dirty="0"/>
              <a:t>Challenges for data analytics/</a:t>
            </a:r>
            <a:r>
              <a:rPr lang="en-AU" dirty="0"/>
              <a:t>data </a:t>
            </a:r>
            <a:r>
              <a:rPr lang="en-US" dirty="0"/>
              <a:t>mining</a:t>
            </a:r>
          </a:p>
          <a:p>
            <a:r>
              <a:rPr lang="en-US" dirty="0"/>
              <a:t>Analytics tools</a:t>
            </a:r>
          </a:p>
          <a:p>
            <a:endParaRPr lang="en-US" dirty="0"/>
          </a:p>
        </p:txBody>
      </p:sp>
    </p:spTree>
    <p:extLst>
      <p:ext uri="{BB962C8B-B14F-4D97-AF65-F5344CB8AC3E}">
        <p14:creationId xmlns:p14="http://schemas.microsoft.com/office/powerpoint/2010/main" val="147060786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Clustering (Cluster analysis)</a:t>
            </a:r>
            <a:endParaRPr lang="en-US" sz="2800" dirty="0">
              <a:solidFill>
                <a:srgbClr val="054A89"/>
              </a:solidFill>
            </a:endParaRPr>
          </a:p>
        </p:txBody>
      </p:sp>
      <p:sp>
        <p:nvSpPr>
          <p:cNvPr id="5" name="Text Placeholder 4"/>
          <p:cNvSpPr>
            <a:spLocks noGrp="1"/>
          </p:cNvSpPr>
          <p:nvPr>
            <p:ph type="body" sz="quarter" idx="12"/>
          </p:nvPr>
        </p:nvSpPr>
        <p:spPr>
          <a:xfrm>
            <a:off x="416210" y="1029010"/>
            <a:ext cx="8152234" cy="3348371"/>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ts val="0"/>
              </a:spcBef>
              <a:spcAft>
                <a:spcPts val="425"/>
              </a:spcAft>
            </a:pPr>
            <a:r>
              <a:rPr lang="en-US" altLang="en-US" sz="2000" dirty="0"/>
              <a:t>Given a set of data points, each having a set of attributes, and a similarity measure among them, find clusters such that</a:t>
            </a:r>
          </a:p>
          <a:p>
            <a:pPr marL="720000" lvl="1">
              <a:spcBef>
                <a:spcPts val="0"/>
              </a:spcBef>
              <a:spcAft>
                <a:spcPts val="425"/>
              </a:spcAft>
            </a:pPr>
            <a:r>
              <a:rPr lang="en-US" altLang="en-US" sz="1600" dirty="0"/>
              <a:t>Data points in one cluster are more similar to one another</a:t>
            </a:r>
          </a:p>
          <a:p>
            <a:pPr marL="720000" lvl="1">
              <a:spcBef>
                <a:spcPts val="0"/>
              </a:spcBef>
              <a:spcAft>
                <a:spcPts val="425"/>
              </a:spcAft>
            </a:pPr>
            <a:r>
              <a:rPr lang="en-US" altLang="en-US" sz="1600" dirty="0"/>
              <a:t>Data points in separate clusters are less similar to one another</a:t>
            </a:r>
          </a:p>
          <a:p>
            <a:pPr>
              <a:spcBef>
                <a:spcPts val="0"/>
              </a:spcBef>
              <a:spcAft>
                <a:spcPts val="425"/>
              </a:spcAft>
            </a:pPr>
            <a:r>
              <a:rPr lang="en-US" altLang="en-US" sz="2000" dirty="0"/>
              <a:t>Similarity Measures:</a:t>
            </a:r>
          </a:p>
          <a:p>
            <a:pPr marL="720000" lvl="1">
              <a:spcBef>
                <a:spcPts val="0"/>
              </a:spcBef>
              <a:spcAft>
                <a:spcPts val="425"/>
              </a:spcAft>
            </a:pPr>
            <a:r>
              <a:rPr lang="en-US" altLang="en-US" sz="1600" dirty="0"/>
              <a:t>Euclidean Distance if attributes are continuous</a:t>
            </a:r>
          </a:p>
          <a:p>
            <a:pPr marL="720000" lvl="1">
              <a:spcBef>
                <a:spcPts val="0"/>
              </a:spcBef>
              <a:spcAft>
                <a:spcPts val="425"/>
              </a:spcAft>
            </a:pPr>
            <a:r>
              <a:rPr lang="en-US" altLang="en-US" sz="1600" dirty="0"/>
              <a:t>Other problem-specific measures</a:t>
            </a:r>
          </a:p>
          <a:p>
            <a:pPr marL="457189" lvl="1" indent="0">
              <a:buNone/>
            </a:pPr>
            <a:endParaRPr lang="en-US" dirty="0"/>
          </a:p>
        </p:txBody>
      </p:sp>
      <p:pic>
        <p:nvPicPr>
          <p:cNvPr id="2" name="Picture 1"/>
          <p:cNvPicPr>
            <a:picLocks noChangeAspect="1"/>
          </p:cNvPicPr>
          <p:nvPr/>
        </p:nvPicPr>
        <p:blipFill>
          <a:blip r:embed="rId3"/>
          <a:stretch>
            <a:fillRect/>
          </a:stretch>
        </p:blipFill>
        <p:spPr>
          <a:xfrm>
            <a:off x="4427177" y="2944272"/>
            <a:ext cx="3208355" cy="1836203"/>
          </a:xfrm>
          <a:prstGeom prst="rect">
            <a:avLst/>
          </a:prstGeom>
        </p:spPr>
      </p:pic>
    </p:spTree>
    <p:extLst>
      <p:ext uri="{BB962C8B-B14F-4D97-AF65-F5344CB8AC3E}">
        <p14:creationId xmlns:p14="http://schemas.microsoft.com/office/powerpoint/2010/main" val="338636169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Purpose of clustering</a:t>
            </a:r>
            <a:endParaRPr lang="en-US" sz="2800" dirty="0">
              <a:solidFill>
                <a:srgbClr val="054A89"/>
              </a:solidFill>
            </a:endParaRPr>
          </a:p>
        </p:txBody>
      </p:sp>
      <p:sp>
        <p:nvSpPr>
          <p:cNvPr id="5" name="Text Placeholder 4"/>
          <p:cNvSpPr>
            <a:spLocks noGrp="1"/>
          </p:cNvSpPr>
          <p:nvPr>
            <p:ph type="body" sz="quarter" idx="12"/>
          </p:nvPr>
        </p:nvSpPr>
        <p:spPr>
          <a:xfrm>
            <a:off x="403520" y="998935"/>
            <a:ext cx="5016639" cy="3186354"/>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marL="257175" indent="-257175">
              <a:spcAft>
                <a:spcPts val="425"/>
              </a:spcAft>
            </a:pPr>
            <a:r>
              <a:rPr lang="en-US" altLang="en-US" sz="2000" b="1" dirty="0"/>
              <a:t>Understanding</a:t>
            </a:r>
          </a:p>
          <a:p>
            <a:pPr marL="557213" lvl="1" indent="-214313">
              <a:spcAft>
                <a:spcPts val="425"/>
              </a:spcAft>
            </a:pPr>
            <a:r>
              <a:rPr lang="en-US" altLang="en-US" sz="1600" dirty="0"/>
              <a:t>Custom profiling for targeted marketing </a:t>
            </a:r>
          </a:p>
          <a:p>
            <a:pPr marL="557213" lvl="1" indent="-214313">
              <a:spcAft>
                <a:spcPts val="425"/>
              </a:spcAft>
            </a:pPr>
            <a:r>
              <a:rPr lang="en-US" altLang="en-US" sz="1600" dirty="0"/>
              <a:t>Group related documents for browsing </a:t>
            </a:r>
          </a:p>
          <a:p>
            <a:pPr marL="557213" lvl="1" indent="-214313">
              <a:spcAft>
                <a:spcPts val="425"/>
              </a:spcAft>
            </a:pPr>
            <a:r>
              <a:rPr lang="en-US" altLang="en-US" sz="1600" dirty="0"/>
              <a:t>Group genes and proteins that have similar functionality</a:t>
            </a:r>
          </a:p>
          <a:p>
            <a:pPr marL="557213" lvl="1" indent="-214313">
              <a:spcAft>
                <a:spcPts val="425"/>
              </a:spcAft>
            </a:pPr>
            <a:r>
              <a:rPr lang="en-US" altLang="en-US" sz="1600" dirty="0"/>
              <a:t>Group stocks with similar price fluctuations</a:t>
            </a:r>
            <a:endParaRPr lang="en-US" altLang="en-US" sz="1600" b="1" dirty="0"/>
          </a:p>
          <a:p>
            <a:pPr marL="257175" indent="-257175">
              <a:spcAft>
                <a:spcPts val="425"/>
              </a:spcAft>
            </a:pPr>
            <a:r>
              <a:rPr lang="en-US" altLang="en-US" sz="2000" b="1" dirty="0"/>
              <a:t>Summarization</a:t>
            </a:r>
          </a:p>
          <a:p>
            <a:pPr marL="557213" lvl="1" indent="-214313">
              <a:spcAft>
                <a:spcPts val="425"/>
              </a:spcAft>
            </a:pPr>
            <a:r>
              <a:rPr lang="en-US" altLang="en-US" sz="1600" dirty="0"/>
              <a:t>Reduce the size of large data sets</a:t>
            </a:r>
          </a:p>
          <a:p>
            <a:pPr marL="457189" lvl="1" indent="0">
              <a:buNone/>
            </a:pPr>
            <a:endParaRPr lang="en-US" dirty="0"/>
          </a:p>
        </p:txBody>
      </p:sp>
      <p:grpSp>
        <p:nvGrpSpPr>
          <p:cNvPr id="6" name="Group 16"/>
          <p:cNvGrpSpPr>
            <a:grpSpLocks noChangeAspect="1"/>
          </p:cNvGrpSpPr>
          <p:nvPr/>
        </p:nvGrpSpPr>
        <p:grpSpPr bwMode="auto">
          <a:xfrm>
            <a:off x="3987965" y="3672588"/>
            <a:ext cx="2124436" cy="1203784"/>
            <a:chOff x="2009" y="2256"/>
            <a:chExt cx="3559" cy="2017"/>
          </a:xfrm>
        </p:grpSpPr>
        <p:grpSp>
          <p:nvGrpSpPr>
            <p:cNvPr id="7" name="Group 9"/>
            <p:cNvGrpSpPr>
              <a:grpSpLocks noChangeAspect="1"/>
            </p:cNvGrpSpPr>
            <p:nvPr/>
          </p:nvGrpSpPr>
          <p:grpSpPr bwMode="auto">
            <a:xfrm>
              <a:off x="2009" y="2256"/>
              <a:ext cx="3222" cy="2017"/>
              <a:chOff x="-459" y="768"/>
              <a:chExt cx="5067" cy="3171"/>
            </a:xfrm>
          </p:grpSpPr>
          <p:pic>
            <p:nvPicPr>
              <p:cNvPr id="9"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 y="768"/>
                <a:ext cx="4510" cy="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 name="Rectangle 11"/>
              <p:cNvSpPr>
                <a:spLocks noChangeAspect="1" noChangeArrowheads="1"/>
              </p:cNvSpPr>
              <p:nvPr/>
            </p:nvSpPr>
            <p:spPr bwMode="auto">
              <a:xfrm>
                <a:off x="4176" y="912"/>
                <a:ext cx="432" cy="57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ct val="0"/>
                  </a:spcBef>
                  <a:spcAft>
                    <a:spcPct val="0"/>
                  </a:spcAft>
                  <a:buClrTx/>
                  <a:buSzTx/>
                  <a:buFontTx/>
                  <a:buNone/>
                </a:pPr>
                <a:endParaRPr lang="en-US" altLang="en-US" sz="1050"/>
              </a:p>
            </p:txBody>
          </p:sp>
        </p:grpSp>
        <p:sp>
          <p:nvSpPr>
            <p:cNvPr id="8" name="Rectangle 15"/>
            <p:cNvSpPr>
              <a:spLocks noChangeArrowheads="1"/>
            </p:cNvSpPr>
            <p:nvPr/>
          </p:nvSpPr>
          <p:spPr bwMode="auto">
            <a:xfrm>
              <a:off x="4944" y="2592"/>
              <a:ext cx="624" cy="16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ct val="0"/>
                </a:spcBef>
                <a:spcAft>
                  <a:spcPct val="0"/>
                </a:spcAft>
                <a:buClrTx/>
                <a:buSzTx/>
                <a:buFontTx/>
                <a:buNone/>
              </a:pPr>
              <a:endParaRPr lang="en-US" altLang="en-US" sz="1050"/>
            </a:p>
          </p:txBody>
        </p:sp>
      </p:grpSp>
      <p:sp>
        <p:nvSpPr>
          <p:cNvPr id="11" name="Text Box 17"/>
          <p:cNvSpPr txBox="1">
            <a:spLocks noChangeArrowheads="1"/>
          </p:cNvSpPr>
          <p:nvPr/>
        </p:nvSpPr>
        <p:spPr bwMode="auto">
          <a:xfrm>
            <a:off x="2293948" y="3788494"/>
            <a:ext cx="184340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ct val="50000"/>
              </a:spcBef>
              <a:spcAft>
                <a:spcPct val="0"/>
              </a:spcAft>
              <a:buClrTx/>
              <a:buSzTx/>
              <a:buFontTx/>
              <a:buNone/>
            </a:pPr>
            <a:r>
              <a:rPr lang="en-US" altLang="en-US" sz="900" dirty="0"/>
              <a:t>Use of K-means to partition Sea Surface Temperature (SST) and Net Primary Production (NPP) into clusters that reflect the Northern and Southern Hemispheres. </a:t>
            </a:r>
          </a:p>
        </p:txBody>
      </p:sp>
      <p:pic>
        <p:nvPicPr>
          <p:cNvPr id="12" name="Picture 7" descr="D1"/>
          <p:cNvPicPr>
            <a:picLocks noChangeAspect="1" noChangeArrowheads="1"/>
          </p:cNvPicPr>
          <p:nvPr/>
        </p:nvPicPr>
        <p:blipFill>
          <a:blip r:embed="rId4">
            <a:extLst>
              <a:ext uri="{28A0092B-C50C-407E-A947-70E740481C1C}">
                <a14:useLocalDpi xmlns:a14="http://schemas.microsoft.com/office/drawing/2010/main" val="0"/>
              </a:ext>
            </a:extLst>
          </a:blip>
          <a:srcRect t="6609" r="13461" b="18495"/>
          <a:stretch>
            <a:fillRect/>
          </a:stretch>
        </p:blipFill>
        <p:spPr bwMode="auto">
          <a:xfrm>
            <a:off x="6143181" y="411510"/>
            <a:ext cx="2280254" cy="209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0"/>
          <p:cNvSpPr txBox="1">
            <a:spLocks noChangeArrowheads="1"/>
          </p:cNvSpPr>
          <p:nvPr/>
        </p:nvSpPr>
        <p:spPr bwMode="auto">
          <a:xfrm>
            <a:off x="6553627" y="2541102"/>
            <a:ext cx="145936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ct val="50000"/>
              </a:spcBef>
              <a:spcAft>
                <a:spcPct val="0"/>
              </a:spcAft>
              <a:buClrTx/>
              <a:buSzTx/>
              <a:buFontTx/>
              <a:buNone/>
            </a:pPr>
            <a:r>
              <a:rPr lang="en-US" altLang="en-US" sz="750" dirty="0"/>
              <a:t>Courtesy: Michael </a:t>
            </a:r>
            <a:r>
              <a:rPr lang="en-US" altLang="en-US" sz="750" dirty="0" err="1"/>
              <a:t>Eisen</a:t>
            </a:r>
            <a:endParaRPr lang="en-US" altLang="en-US" sz="750" dirty="0"/>
          </a:p>
        </p:txBody>
      </p:sp>
      <p:graphicFrame>
        <p:nvGraphicFramePr>
          <p:cNvPr id="14" name="Object 18"/>
          <p:cNvGraphicFramePr>
            <a:graphicFrameLocks noChangeAspect="1"/>
          </p:cNvGraphicFramePr>
          <p:nvPr/>
        </p:nvGraphicFramePr>
        <p:xfrm>
          <a:off x="6385843" y="2944615"/>
          <a:ext cx="2052228" cy="1187632"/>
        </p:xfrm>
        <a:graphic>
          <a:graphicData uri="http://schemas.openxmlformats.org/presentationml/2006/ole">
            <mc:AlternateContent xmlns:mc="http://schemas.openxmlformats.org/markup-compatibility/2006">
              <mc:Choice xmlns:v="urn:schemas-microsoft-com:vml" Requires="v">
                <p:oleObj name="Bitmap Image" r:id="rId5" imgW="8580952" imgH="4963218" progId="Paint.Picture">
                  <p:embed/>
                </p:oleObj>
              </mc:Choice>
              <mc:Fallback>
                <p:oleObj name="Bitmap Image" r:id="rId5" imgW="8580952" imgH="4963218" progId="Paint.Picture">
                  <p:embed/>
                  <p:pic>
                    <p:nvPicPr>
                      <p:cNvPr id="14"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43" y="2944615"/>
                        <a:ext cx="2052228" cy="118763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1208970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Clustering: Example application 1</a:t>
            </a:r>
            <a:endParaRPr lang="en-US" sz="2800" dirty="0">
              <a:solidFill>
                <a:srgbClr val="054A89"/>
              </a:solidFill>
            </a:endParaRPr>
          </a:p>
        </p:txBody>
      </p:sp>
      <p:sp>
        <p:nvSpPr>
          <p:cNvPr id="5" name="Text Placeholder 4"/>
          <p:cNvSpPr>
            <a:spLocks noGrp="1"/>
          </p:cNvSpPr>
          <p:nvPr>
            <p:ph type="body" sz="quarter" idx="12"/>
          </p:nvPr>
        </p:nvSpPr>
        <p:spPr>
          <a:xfrm>
            <a:off x="416210" y="934065"/>
            <a:ext cx="8152234" cy="3348371"/>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ts val="225"/>
              </a:spcBef>
              <a:spcAft>
                <a:spcPts val="225"/>
              </a:spcAft>
            </a:pPr>
            <a:r>
              <a:rPr lang="en-US" altLang="en-US" sz="2000" dirty="0"/>
              <a:t>Market Segmentation:</a:t>
            </a:r>
          </a:p>
          <a:p>
            <a:pPr marL="720000" lvl="1"/>
            <a:r>
              <a:rPr lang="en-US" altLang="en-US" sz="1600" dirty="0"/>
              <a:t>Goal: subdivide a market into distinct subsets of customers where any subset may conceivably be selected as a market target to be reached with a distinct marketing mix</a:t>
            </a:r>
          </a:p>
          <a:p>
            <a:pPr marL="720000" lvl="1"/>
            <a:r>
              <a:rPr lang="en-US" altLang="en-US" sz="1600" dirty="0"/>
              <a:t>Approach: </a:t>
            </a:r>
          </a:p>
          <a:p>
            <a:pPr marL="900000" lvl="2">
              <a:spcBef>
                <a:spcPts val="225"/>
              </a:spcBef>
              <a:spcAft>
                <a:spcPts val="225"/>
              </a:spcAft>
            </a:pPr>
            <a:r>
              <a:rPr lang="en-US" altLang="en-US" sz="1400" dirty="0"/>
              <a:t>Collect different attributes of customers based on their geographical and lifestyle related information</a:t>
            </a:r>
          </a:p>
          <a:p>
            <a:pPr marL="900000" lvl="2">
              <a:spcBef>
                <a:spcPts val="225"/>
              </a:spcBef>
              <a:spcAft>
                <a:spcPts val="225"/>
              </a:spcAft>
            </a:pPr>
            <a:r>
              <a:rPr lang="en-US" altLang="en-US" sz="1400" dirty="0"/>
              <a:t>Find clusters of similar customers</a:t>
            </a:r>
          </a:p>
          <a:p>
            <a:pPr marL="900000" lvl="2">
              <a:spcBef>
                <a:spcPts val="225"/>
              </a:spcBef>
              <a:spcAft>
                <a:spcPts val="225"/>
              </a:spcAft>
            </a:pPr>
            <a:r>
              <a:rPr lang="en-US" altLang="en-US" sz="1400" dirty="0"/>
              <a:t>Measure the clustering quality by observing buying patterns of customers in same cluster vs. those from different clusters</a:t>
            </a:r>
          </a:p>
          <a:p>
            <a:pPr lvl="1"/>
            <a:endParaRPr lang="en-US" dirty="0"/>
          </a:p>
        </p:txBody>
      </p:sp>
    </p:spTree>
    <p:extLst>
      <p:ext uri="{BB962C8B-B14F-4D97-AF65-F5344CB8AC3E}">
        <p14:creationId xmlns:p14="http://schemas.microsoft.com/office/powerpoint/2010/main" val="360677149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Clustering: Example application 2</a:t>
            </a:r>
            <a:endParaRPr lang="en-US" sz="2800" dirty="0">
              <a:solidFill>
                <a:srgbClr val="054A89"/>
              </a:solidFill>
            </a:endParaRPr>
          </a:p>
        </p:txBody>
      </p:sp>
      <p:sp>
        <p:nvSpPr>
          <p:cNvPr id="5" name="Text Placeholder 4"/>
          <p:cNvSpPr>
            <a:spLocks noGrp="1"/>
          </p:cNvSpPr>
          <p:nvPr>
            <p:ph type="body" sz="quarter" idx="12"/>
          </p:nvPr>
        </p:nvSpPr>
        <p:spPr>
          <a:xfrm>
            <a:off x="416210" y="957499"/>
            <a:ext cx="8152234" cy="2106234"/>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Aft>
                <a:spcPts val="425"/>
              </a:spcAft>
            </a:pPr>
            <a:r>
              <a:rPr lang="en-US" altLang="en-US" sz="2000" dirty="0"/>
              <a:t>Document Clustering:</a:t>
            </a:r>
          </a:p>
          <a:p>
            <a:pPr marL="720000" lvl="1">
              <a:spcAft>
                <a:spcPts val="425"/>
              </a:spcAft>
            </a:pPr>
            <a:r>
              <a:rPr lang="en-US" altLang="en-US" sz="1600" dirty="0"/>
              <a:t>Goal: To find groups of documents that are similar to each other based on the important terms appearing in them</a:t>
            </a:r>
          </a:p>
          <a:p>
            <a:pPr marL="720000" lvl="1">
              <a:spcAft>
                <a:spcPts val="425"/>
              </a:spcAft>
            </a:pPr>
            <a:r>
              <a:rPr lang="en-US" altLang="en-US" sz="1600" dirty="0"/>
              <a:t>Approach: To identify frequently occurring terms in each document. Form a similarity measure based on the frequencies of different terms. Use it to cluster</a:t>
            </a:r>
          </a:p>
          <a:p>
            <a:pPr lvl="1"/>
            <a:endParaRPr lang="en-US" dirty="0"/>
          </a:p>
        </p:txBody>
      </p:sp>
      <p:pic>
        <p:nvPicPr>
          <p:cNvPr id="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137" y="2444230"/>
            <a:ext cx="3228502" cy="161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p:cNvSpPr txBox="1">
            <a:spLocks noChangeArrowheads="1"/>
          </p:cNvSpPr>
          <p:nvPr/>
        </p:nvSpPr>
        <p:spPr bwMode="auto">
          <a:xfrm flipH="1">
            <a:off x="1952588" y="3087167"/>
            <a:ext cx="20574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ct val="0"/>
              </a:spcBef>
              <a:spcAft>
                <a:spcPct val="0"/>
              </a:spcAft>
              <a:buClrTx/>
              <a:buSzTx/>
              <a:buFontTx/>
              <a:buNone/>
            </a:pPr>
            <a:r>
              <a:rPr lang="en-US" altLang="en-US" sz="1050" dirty="0">
                <a:cs typeface="Arial" panose="020B0604020202020204" pitchFamily="34" charset="0"/>
              </a:rPr>
              <a:t>Enron email dataset </a:t>
            </a:r>
          </a:p>
        </p:txBody>
      </p:sp>
    </p:spTree>
    <p:extLst>
      <p:ext uri="{BB962C8B-B14F-4D97-AF65-F5344CB8AC3E}">
        <p14:creationId xmlns:p14="http://schemas.microsoft.com/office/powerpoint/2010/main" val="315508115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Association rule discovery</a:t>
            </a:r>
            <a:endParaRPr lang="en-US" sz="2800" dirty="0">
              <a:solidFill>
                <a:srgbClr val="054A89"/>
              </a:solidFill>
            </a:endParaRPr>
          </a:p>
        </p:txBody>
      </p:sp>
      <p:sp>
        <p:nvSpPr>
          <p:cNvPr id="5" name="Text Placeholder 4"/>
          <p:cNvSpPr>
            <a:spLocks noGrp="1"/>
          </p:cNvSpPr>
          <p:nvPr>
            <p:ph type="body" sz="quarter" idx="12"/>
          </p:nvPr>
        </p:nvSpPr>
        <p:spPr>
          <a:xfrm>
            <a:off x="436880" y="934065"/>
            <a:ext cx="8152234" cy="2106234"/>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000" dirty="0"/>
              <a:t>Given a set of records each of which contain some number of </a:t>
            </a:r>
            <a:r>
              <a:rPr lang="en-US" altLang="en-US" sz="2000" b="1" dirty="0"/>
              <a:t>items</a:t>
            </a:r>
            <a:r>
              <a:rPr lang="en-US" altLang="en-US" sz="2000" dirty="0"/>
              <a:t> from a given collection</a:t>
            </a:r>
          </a:p>
          <a:p>
            <a:pPr marL="720000" lvl="1"/>
            <a:r>
              <a:rPr lang="en-US" altLang="en-US" sz="1600" dirty="0"/>
              <a:t>Produce dependency rules which will predict occurrence of an item based on occurrences of other items</a:t>
            </a:r>
          </a:p>
          <a:p>
            <a:pPr lvl="1"/>
            <a:endParaRPr lang="en-US" dirty="0"/>
          </a:p>
        </p:txBody>
      </p:sp>
      <p:graphicFrame>
        <p:nvGraphicFramePr>
          <p:cNvPr id="10" name="Object 4"/>
          <p:cNvGraphicFramePr>
            <a:graphicFrameLocks noChangeAspect="1"/>
          </p:cNvGraphicFramePr>
          <p:nvPr/>
        </p:nvGraphicFramePr>
        <p:xfrm>
          <a:off x="1493659" y="2355726"/>
          <a:ext cx="3136106" cy="1614488"/>
        </p:xfrm>
        <a:graphic>
          <a:graphicData uri="http://schemas.openxmlformats.org/presentationml/2006/ole">
            <mc:AlternateContent xmlns:mc="http://schemas.openxmlformats.org/markup-compatibility/2006">
              <mc:Choice xmlns:v="urn:schemas-microsoft-com:vml" Requires="v">
                <p:oleObj name="Document" r:id="rId3" imgW="3823200" imgH="1999080" progId="Word.Document.8">
                  <p:embed/>
                </p:oleObj>
              </mc:Choice>
              <mc:Fallback>
                <p:oleObj name="Document" r:id="rId3" imgW="3823200" imgH="1999080" progId="Word.Document.8">
                  <p:embed/>
                  <p:pic>
                    <p:nvPicPr>
                      <p:cNvPr id="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659" y="2355726"/>
                        <a:ext cx="3136106" cy="161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5"/>
          <p:cNvSpPr txBox="1">
            <a:spLocks noChangeArrowheads="1"/>
          </p:cNvSpPr>
          <p:nvPr/>
        </p:nvSpPr>
        <p:spPr bwMode="auto">
          <a:xfrm>
            <a:off x="4865509" y="2641477"/>
            <a:ext cx="2276681" cy="969496"/>
          </a:xfrm>
          <a:prstGeom prst="rect">
            <a:avLst/>
          </a:prstGeom>
          <a:solidFill>
            <a:srgbClr val="CC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1500" dirty="0">
                <a:latin typeface="Times New Roman" pitchFamily="18" charset="0"/>
              </a:rPr>
              <a:t>Rules Discovered:</a:t>
            </a:r>
          </a:p>
          <a:p>
            <a:r>
              <a:rPr lang="en-US" altLang="en-US" sz="1500" dirty="0">
                <a:latin typeface="Times New Roman" pitchFamily="18" charset="0"/>
              </a:rPr>
              <a:t>    </a:t>
            </a:r>
            <a:r>
              <a:rPr lang="en-US" altLang="en-US" sz="1350" dirty="0">
                <a:solidFill>
                  <a:srgbClr val="CC0000"/>
                </a:solidFill>
                <a:latin typeface="Tahoma" pitchFamily="34" charset="0"/>
              </a:rPr>
              <a:t>{Milk} --&gt; {Coke}</a:t>
            </a:r>
          </a:p>
          <a:p>
            <a:r>
              <a:rPr lang="en-US" altLang="en-US" sz="1350" dirty="0">
                <a:solidFill>
                  <a:srgbClr val="CC0000"/>
                </a:solidFill>
                <a:latin typeface="Tahoma" pitchFamily="34" charset="0"/>
              </a:rPr>
              <a:t>    {Diaper, Milk} --&gt; {Beer}</a:t>
            </a:r>
            <a:endParaRPr lang="en-US" altLang="en-US" sz="1350" dirty="0">
              <a:latin typeface="Times New Roman" pitchFamily="18" charset="0"/>
            </a:endParaRPr>
          </a:p>
        </p:txBody>
      </p:sp>
    </p:spTree>
    <p:extLst>
      <p:ext uri="{BB962C8B-B14F-4D97-AF65-F5344CB8AC3E}">
        <p14:creationId xmlns:p14="http://schemas.microsoft.com/office/powerpoint/2010/main" val="270526871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xfrm>
            <a:off x="416217" y="428627"/>
            <a:ext cx="8472410" cy="505438"/>
          </a:xfrm>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Association rule discovery: Example application</a:t>
            </a:r>
            <a:endParaRPr lang="en-US" sz="2800" dirty="0">
              <a:solidFill>
                <a:srgbClr val="054A89"/>
              </a:solidFill>
            </a:endParaRPr>
          </a:p>
        </p:txBody>
      </p:sp>
      <p:sp>
        <p:nvSpPr>
          <p:cNvPr id="5" name="Text Placeholder 4"/>
          <p:cNvSpPr>
            <a:spLocks noGrp="1"/>
          </p:cNvSpPr>
          <p:nvPr>
            <p:ph type="body" sz="quarter" idx="12"/>
          </p:nvPr>
        </p:nvSpPr>
        <p:spPr>
          <a:xfrm>
            <a:off x="416217" y="957499"/>
            <a:ext cx="8152234" cy="2106234"/>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Aft>
                <a:spcPts val="425"/>
              </a:spcAft>
            </a:pPr>
            <a:r>
              <a:rPr lang="en-US" altLang="en-US" sz="2000" dirty="0"/>
              <a:t>Supermarket shelf management</a:t>
            </a:r>
          </a:p>
          <a:p>
            <a:pPr marL="720000" lvl="1">
              <a:spcAft>
                <a:spcPts val="425"/>
              </a:spcAft>
            </a:pPr>
            <a:r>
              <a:rPr lang="en-US" altLang="en-US" sz="1600" dirty="0"/>
              <a:t>Goal: To identify items that are bought together by sufficiently many customers.</a:t>
            </a:r>
          </a:p>
          <a:p>
            <a:pPr marL="720000" lvl="1">
              <a:spcAft>
                <a:spcPts val="425"/>
              </a:spcAft>
            </a:pPr>
            <a:r>
              <a:rPr lang="en-US" altLang="en-US" sz="1600" dirty="0"/>
              <a:t>Approach: Process the point-of-sale data collected with barcode scanners to find dependencies among items.</a:t>
            </a:r>
          </a:p>
          <a:p>
            <a:pPr marL="720000" lvl="1">
              <a:spcAft>
                <a:spcPts val="425"/>
              </a:spcAft>
            </a:pPr>
            <a:r>
              <a:rPr lang="en-US" altLang="en-US" dirty="0"/>
              <a:t>A classic rule:</a:t>
            </a:r>
          </a:p>
          <a:p>
            <a:pPr marL="900000" lvl="2">
              <a:spcAft>
                <a:spcPts val="425"/>
              </a:spcAft>
            </a:pPr>
            <a:r>
              <a:rPr lang="en-US" altLang="en-US" sz="1400" dirty="0"/>
              <a:t>If a customer buys diaper and milk, then he is very likely to buy beer.</a:t>
            </a:r>
          </a:p>
          <a:p>
            <a:pPr marL="900000" lvl="2">
              <a:spcAft>
                <a:spcPts val="425"/>
              </a:spcAft>
            </a:pPr>
            <a:r>
              <a:rPr lang="en-US" altLang="en-US" sz="1400" dirty="0"/>
              <a:t>So, don’t be surprised if you find six-packs stacked next to diapers!</a:t>
            </a:r>
            <a:endParaRPr lang="en-US" sz="1400" dirty="0"/>
          </a:p>
        </p:txBody>
      </p:sp>
    </p:spTree>
    <p:extLst>
      <p:ext uri="{BB962C8B-B14F-4D97-AF65-F5344CB8AC3E}">
        <p14:creationId xmlns:p14="http://schemas.microsoft.com/office/powerpoint/2010/main" val="357443488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Outlier/Anomaly detection</a:t>
            </a:r>
            <a:endParaRPr lang="en-US" sz="2800" dirty="0">
              <a:solidFill>
                <a:srgbClr val="054A89"/>
              </a:solidFill>
            </a:endParaRPr>
          </a:p>
        </p:txBody>
      </p:sp>
      <p:sp>
        <p:nvSpPr>
          <p:cNvPr id="5" name="Text Placeholder 4"/>
          <p:cNvSpPr>
            <a:spLocks noGrp="1"/>
          </p:cNvSpPr>
          <p:nvPr>
            <p:ph type="body" sz="quarter" idx="12"/>
          </p:nvPr>
        </p:nvSpPr>
        <p:spPr>
          <a:xfrm>
            <a:off x="416210" y="914980"/>
            <a:ext cx="6205389" cy="2592287"/>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000" dirty="0"/>
              <a:t>Detect significant deviations from normal behavior</a:t>
            </a:r>
          </a:p>
          <a:p>
            <a:r>
              <a:rPr lang="en-US" altLang="en-US" sz="2000" dirty="0"/>
              <a:t>Applications:</a:t>
            </a:r>
          </a:p>
          <a:p>
            <a:pPr marL="720000" lvl="1">
              <a:spcAft>
                <a:spcPts val="425"/>
              </a:spcAft>
            </a:pPr>
            <a:r>
              <a:rPr lang="en-US" altLang="en-US" sz="1600" dirty="0"/>
              <a:t>Credit card fraud detection</a:t>
            </a:r>
          </a:p>
          <a:p>
            <a:pPr marL="720000" lvl="1">
              <a:spcAft>
                <a:spcPts val="425"/>
              </a:spcAft>
            </a:pPr>
            <a:r>
              <a:rPr lang="en-US" altLang="en-US" sz="1600" dirty="0"/>
              <a:t>Network intrusion detection</a:t>
            </a:r>
          </a:p>
          <a:p>
            <a:pPr marL="720000" lvl="1">
              <a:spcAft>
                <a:spcPts val="425"/>
              </a:spcAft>
            </a:pPr>
            <a:r>
              <a:rPr lang="en-US" altLang="en-US" sz="1600" dirty="0"/>
              <a:t>Identify anomalous behavior from sensor networks for monitoring and surveillance</a:t>
            </a:r>
          </a:p>
          <a:p>
            <a:pPr marL="720000" lvl="1">
              <a:spcAft>
                <a:spcPts val="425"/>
              </a:spcAft>
            </a:pPr>
            <a:r>
              <a:rPr lang="en-US" altLang="en-US" sz="1600" dirty="0"/>
              <a:t>Detecting changes in the global forest cover</a:t>
            </a:r>
            <a:endParaRPr lang="en-US" sz="1600" dirty="0"/>
          </a:p>
        </p:txBody>
      </p:sp>
      <p:pic>
        <p:nvPicPr>
          <p:cNvPr id="2" name="Picture 1"/>
          <p:cNvPicPr>
            <a:picLocks noChangeAspect="1"/>
          </p:cNvPicPr>
          <p:nvPr/>
        </p:nvPicPr>
        <p:blipFill>
          <a:blip r:embed="rId4"/>
          <a:stretch>
            <a:fillRect/>
          </a:stretch>
        </p:blipFill>
        <p:spPr>
          <a:xfrm>
            <a:off x="6327680" y="785230"/>
            <a:ext cx="2673360" cy="2011509"/>
          </a:xfrm>
          <a:prstGeom prst="rect">
            <a:avLst/>
          </a:prstGeom>
        </p:spPr>
      </p:pic>
      <p:pic>
        <p:nvPicPr>
          <p:cNvPr id="6" name="Global Animation 2-28-2011.wmv">
            <a:hlinkClick r:id="" action="ppaction://media"/>
          </p:cNvPr>
          <p:cNvPicPr>
            <a:picLocks noRot="1" noChangeAspect="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6624228" y="2949792"/>
            <a:ext cx="2268242" cy="127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54873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1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remove"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Challenges of data mining/analytics</a:t>
            </a:r>
            <a:endParaRPr lang="en-US" sz="2800" dirty="0">
              <a:solidFill>
                <a:srgbClr val="054A89"/>
              </a:solidFill>
            </a:endParaRPr>
          </a:p>
        </p:txBody>
      </p:sp>
      <p:sp>
        <p:nvSpPr>
          <p:cNvPr id="3" name="Text Placeholder 2"/>
          <p:cNvSpPr>
            <a:spLocks noGrp="1"/>
          </p:cNvSpPr>
          <p:nvPr>
            <p:ph type="body" sz="quarter" idx="12"/>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Aft>
                <a:spcPts val="425"/>
              </a:spcAft>
            </a:pPr>
            <a:r>
              <a:rPr lang="en-US" altLang="en-US" sz="2400" dirty="0"/>
              <a:t>Scalability</a:t>
            </a:r>
          </a:p>
          <a:p>
            <a:pPr>
              <a:spcAft>
                <a:spcPts val="425"/>
              </a:spcAft>
            </a:pPr>
            <a:r>
              <a:rPr lang="en-US" altLang="en-US" sz="2400" dirty="0"/>
              <a:t>Dimensionality</a:t>
            </a:r>
          </a:p>
          <a:p>
            <a:pPr>
              <a:spcAft>
                <a:spcPts val="425"/>
              </a:spcAft>
            </a:pPr>
            <a:r>
              <a:rPr lang="en-US" altLang="en-US" sz="2400" dirty="0"/>
              <a:t>Complex and heterogeneous data</a:t>
            </a:r>
          </a:p>
          <a:p>
            <a:pPr>
              <a:spcAft>
                <a:spcPts val="425"/>
              </a:spcAft>
            </a:pPr>
            <a:r>
              <a:rPr lang="en-US" altLang="en-US" sz="2400" dirty="0"/>
              <a:t>Data quality</a:t>
            </a:r>
          </a:p>
          <a:p>
            <a:pPr>
              <a:spcAft>
                <a:spcPts val="425"/>
              </a:spcAft>
            </a:pPr>
            <a:r>
              <a:rPr lang="en-US" altLang="en-US" sz="2400" dirty="0"/>
              <a:t>Data ownership and distribution</a:t>
            </a:r>
          </a:p>
          <a:p>
            <a:pPr>
              <a:spcAft>
                <a:spcPts val="425"/>
              </a:spcAft>
            </a:pPr>
            <a:r>
              <a:rPr lang="en-US" altLang="en-US" sz="2400" dirty="0"/>
              <a:t>Non-traditional analysis</a:t>
            </a:r>
          </a:p>
          <a:p>
            <a:endParaRPr lang="en-US" dirty="0"/>
          </a:p>
        </p:txBody>
      </p:sp>
    </p:spTree>
    <p:extLst>
      <p:ext uri="{BB962C8B-B14F-4D97-AF65-F5344CB8AC3E}">
        <p14:creationId xmlns:p14="http://schemas.microsoft.com/office/powerpoint/2010/main" val="253991963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Tools</a:t>
            </a:r>
            <a:endParaRPr lang="en-US" sz="2800" dirty="0">
              <a:solidFill>
                <a:srgbClr val="054A89"/>
              </a:solidFill>
            </a:endParaRPr>
          </a:p>
        </p:txBody>
      </p:sp>
      <p:sp>
        <p:nvSpPr>
          <p:cNvPr id="3" name="Text Placeholder 2"/>
          <p:cNvSpPr>
            <a:spLocks noGrp="1"/>
          </p:cNvSpPr>
          <p:nvPr>
            <p:ph type="body" sz="quarter" idx="12"/>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AU" altLang="zh-CN" sz="2000" dirty="0">
                <a:ea typeface="宋体" pitchFamily="2" charset="-122"/>
              </a:rPr>
              <a:t>Statistics</a:t>
            </a:r>
          </a:p>
          <a:p>
            <a:pPr marL="720000" lvl="1"/>
            <a:r>
              <a:rPr lang="en-AU" altLang="zh-CN" dirty="0">
                <a:ea typeface="宋体" pitchFamily="2" charset="-122"/>
              </a:rPr>
              <a:t>SPSS, </a:t>
            </a:r>
            <a:r>
              <a:rPr lang="en-AU" altLang="zh-CN" b="1" dirty="0">
                <a:ea typeface="宋体" pitchFamily="2" charset="-122"/>
              </a:rPr>
              <a:t>SAS</a:t>
            </a:r>
            <a:r>
              <a:rPr lang="en-AU" altLang="zh-CN" dirty="0">
                <a:ea typeface="宋体" pitchFamily="2" charset="-122"/>
              </a:rPr>
              <a:t>, and R</a:t>
            </a:r>
          </a:p>
          <a:p>
            <a:r>
              <a:rPr lang="en-AU" altLang="zh-CN" sz="2000" dirty="0">
                <a:ea typeface="宋体" pitchFamily="2" charset="-122"/>
              </a:rPr>
              <a:t>Database vendors</a:t>
            </a:r>
          </a:p>
          <a:p>
            <a:pPr marL="720000" lvl="1"/>
            <a:r>
              <a:rPr lang="en-AU" altLang="zh-CN" sz="1600" dirty="0">
                <a:ea typeface="宋体" pitchFamily="2" charset="-122"/>
              </a:rPr>
              <a:t>Oracle and IBM Db2</a:t>
            </a:r>
          </a:p>
          <a:p>
            <a:r>
              <a:rPr lang="en-AU" altLang="zh-CN" sz="2000" dirty="0">
                <a:ea typeface="宋体" pitchFamily="2" charset="-122"/>
              </a:rPr>
              <a:t>Computing</a:t>
            </a:r>
          </a:p>
          <a:p>
            <a:pPr marL="720000" lvl="1"/>
            <a:r>
              <a:rPr lang="en-AU" altLang="zh-CN" sz="1600" dirty="0">
                <a:ea typeface="宋体" pitchFamily="2" charset="-122"/>
              </a:rPr>
              <a:t>Weka (Java)</a:t>
            </a:r>
          </a:p>
          <a:p>
            <a:pPr marL="720000" lvl="1"/>
            <a:r>
              <a:rPr lang="en-AU" altLang="zh-CN" sz="1600" dirty="0">
                <a:ea typeface="宋体" pitchFamily="2" charset="-122"/>
              </a:rPr>
              <a:t>Rattle (R)</a:t>
            </a:r>
          </a:p>
          <a:p>
            <a:pPr marL="720000" lvl="1"/>
            <a:r>
              <a:rPr lang="en-AU" altLang="zh-CN" sz="1600" dirty="0">
                <a:ea typeface="宋体" pitchFamily="2" charset="-122"/>
              </a:rPr>
              <a:t>Orange data mining (Python)</a:t>
            </a:r>
          </a:p>
          <a:p>
            <a:pPr marL="720000" lvl="1"/>
            <a:r>
              <a:rPr lang="en-AU" altLang="zh-CN" sz="1600" dirty="0" err="1">
                <a:ea typeface="宋体" pitchFamily="2" charset="-122"/>
              </a:rPr>
              <a:t>RapidMiner</a:t>
            </a:r>
            <a:endParaRPr lang="en-US" altLang="zh-CN" sz="1600" dirty="0">
              <a:ea typeface="宋体" pitchFamily="2" charset="-122"/>
            </a:endParaRPr>
          </a:p>
          <a:p>
            <a:endParaRPr lang="en-US" dirty="0"/>
          </a:p>
        </p:txBody>
      </p:sp>
      <p:sp>
        <p:nvSpPr>
          <p:cNvPr id="2" name="Rectangle 1"/>
          <p:cNvSpPr/>
          <p:nvPr/>
        </p:nvSpPr>
        <p:spPr>
          <a:xfrm>
            <a:off x="5652120" y="1395655"/>
            <a:ext cx="2754306" cy="1546577"/>
          </a:xfrm>
          <a:prstGeom prst="rect">
            <a:avLst/>
          </a:prstGeom>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marL="42863" indent="0" eaLnBrk="1" hangingPunct="1">
              <a:buNone/>
            </a:pPr>
            <a:r>
              <a:rPr lang="en-AU" altLang="zh-CN" sz="1350" dirty="0">
                <a:ea typeface="宋体" pitchFamily="2" charset="-122"/>
              </a:rPr>
              <a:t>Other lists: </a:t>
            </a:r>
            <a:endParaRPr lang="en-AU" altLang="zh-CN" sz="1350" dirty="0">
              <a:ea typeface="宋体" pitchFamily="2" charset="-122"/>
              <a:hlinkClick r:id="rId3"/>
            </a:endParaRPr>
          </a:p>
          <a:p>
            <a:pPr marL="42863" indent="0" eaLnBrk="1" hangingPunct="1">
              <a:buNone/>
            </a:pPr>
            <a:r>
              <a:rPr lang="en-AU" altLang="zh-CN" sz="1350" dirty="0">
                <a:ea typeface="宋体" pitchFamily="2" charset="-122"/>
                <a:hlinkClick r:id="rId3"/>
              </a:rPr>
              <a:t>http://www.kdnuggets.com/software/suites.html</a:t>
            </a:r>
            <a:endParaRPr lang="en-AU" altLang="zh-CN" sz="1350" dirty="0">
              <a:ea typeface="宋体" pitchFamily="2" charset="-122"/>
            </a:endParaRPr>
          </a:p>
          <a:p>
            <a:pPr marL="42863" indent="0" eaLnBrk="1" hangingPunct="1">
              <a:buNone/>
            </a:pPr>
            <a:endParaRPr lang="en-AU" altLang="zh-CN" sz="1350" dirty="0">
              <a:ea typeface="宋体" pitchFamily="2" charset="-122"/>
            </a:endParaRPr>
          </a:p>
          <a:p>
            <a:pPr marL="42863" indent="0" eaLnBrk="1" hangingPunct="1">
              <a:buNone/>
            </a:pPr>
            <a:r>
              <a:rPr lang="en-AU" altLang="zh-CN" sz="1350" dirty="0">
                <a:ea typeface="宋体" pitchFamily="2" charset="-122"/>
                <a:hlinkClick r:id="rId4"/>
              </a:rPr>
              <a:t>https://www.kdnuggets.com/2020/06/data-science-tools-popularity-animated.html</a:t>
            </a:r>
            <a:r>
              <a:rPr lang="en-AU" altLang="zh-CN" sz="1350" dirty="0">
                <a:ea typeface="宋体" pitchFamily="2" charset="-122"/>
              </a:rPr>
              <a:t> </a:t>
            </a:r>
          </a:p>
        </p:txBody>
      </p:sp>
    </p:spTree>
    <p:extLst>
      <p:ext uri="{BB962C8B-B14F-4D97-AF65-F5344CB8AC3E}">
        <p14:creationId xmlns:p14="http://schemas.microsoft.com/office/powerpoint/2010/main" val="366785020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Tools</a:t>
            </a:r>
            <a:endParaRPr lang="en-US" sz="2800" dirty="0">
              <a:solidFill>
                <a:srgbClr val="054A89"/>
              </a:solidFill>
            </a:endParaRPr>
          </a:p>
        </p:txBody>
      </p:sp>
      <p:pic>
        <p:nvPicPr>
          <p:cNvPr id="18436" name="Picture 4" descr="2020 Gartner Magic Quadrant for Data Science and Machine Learning Platforms  | TIBCO Software">
            <a:extLst>
              <a:ext uri="{FF2B5EF4-FFF2-40B4-BE49-F238E27FC236}">
                <a16:creationId xmlns:a16="http://schemas.microsoft.com/office/drawing/2014/main" id="{19C0128D-9BE3-445B-934C-4C388CC37E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943" y="823784"/>
            <a:ext cx="4138735" cy="43186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94C69C-3B83-4A1A-85FB-DA5980084E42}"/>
              </a:ext>
            </a:extLst>
          </p:cNvPr>
          <p:cNvPicPr>
            <a:picLocks noChangeAspect="1"/>
          </p:cNvPicPr>
          <p:nvPr/>
        </p:nvPicPr>
        <p:blipFill>
          <a:blip r:embed="rId4"/>
          <a:stretch>
            <a:fillRect/>
          </a:stretch>
        </p:blipFill>
        <p:spPr>
          <a:xfrm>
            <a:off x="4810896" y="132064"/>
            <a:ext cx="3986441" cy="4471131"/>
          </a:xfrm>
          <a:prstGeom prst="rect">
            <a:avLst/>
          </a:prstGeom>
        </p:spPr>
      </p:pic>
    </p:spTree>
    <p:extLst>
      <p:ext uri="{BB962C8B-B14F-4D97-AF65-F5344CB8AC3E}">
        <p14:creationId xmlns:p14="http://schemas.microsoft.com/office/powerpoint/2010/main" val="139419268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AU" sz="2800" dirty="0">
                <a:solidFill>
                  <a:srgbClr val="054A89"/>
                </a:solidFill>
              </a:rPr>
              <a:t>What is analytics</a:t>
            </a:r>
            <a:endParaRPr lang="en-US" sz="2800" dirty="0">
              <a:solidFill>
                <a:srgbClr val="054A89"/>
              </a:solidFill>
            </a:endParaRPr>
          </a:p>
        </p:txBody>
      </p:sp>
      <p:sp>
        <p:nvSpPr>
          <p:cNvPr id="6" name="Text Placeholder 5"/>
          <p:cNvSpPr>
            <a:spLocks noGrp="1"/>
          </p:cNvSpPr>
          <p:nvPr>
            <p:ph type="body" sz="quarter" idx="12"/>
          </p:nvPr>
        </p:nvSpPr>
        <p:spPr>
          <a:xfrm>
            <a:off x="416217" y="1049598"/>
            <a:ext cx="8167610" cy="2504435"/>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Aft>
                <a:spcPts val="450"/>
              </a:spcAft>
            </a:pPr>
            <a:r>
              <a:rPr lang="en-AU" sz="1400" b="1" dirty="0"/>
              <a:t>Cambridge dictionary: </a:t>
            </a:r>
          </a:p>
          <a:p>
            <a:pPr marL="342900" lvl="2" indent="0">
              <a:spcAft>
                <a:spcPts val="450"/>
              </a:spcAft>
              <a:buNone/>
            </a:pPr>
            <a:r>
              <a:rPr lang="en-AU" sz="1050" dirty="0"/>
              <a:t>“a process in which a computer examines information using mathematical methods in order to find </a:t>
            </a:r>
            <a:r>
              <a:rPr lang="en-AU" sz="1050" b="1" dirty="0"/>
              <a:t>useful patterns</a:t>
            </a:r>
            <a:r>
              <a:rPr lang="en-AU" sz="1050" dirty="0"/>
              <a:t>”</a:t>
            </a:r>
          </a:p>
          <a:p>
            <a:pPr>
              <a:spcAft>
                <a:spcPts val="450"/>
              </a:spcAft>
            </a:pPr>
            <a:r>
              <a:rPr lang="en-AU" sz="1400" b="1" dirty="0"/>
              <a:t>Wikipedia:</a:t>
            </a:r>
          </a:p>
          <a:p>
            <a:pPr marL="720000" lvl="1">
              <a:spcBef>
                <a:spcPts val="0"/>
              </a:spcBef>
              <a:spcAft>
                <a:spcPts val="300"/>
              </a:spcAft>
              <a:buFontTx/>
              <a:buChar char="−"/>
            </a:pPr>
            <a:r>
              <a:rPr lang="en-AU" sz="1050" dirty="0">
                <a:latin typeface="+mn-lt"/>
                <a:cs typeface="Calibri" panose="020F0502020204030204" pitchFamily="34" charset="0"/>
              </a:rPr>
              <a:t>“the discovery, interpretation, and communication of meaningful patterns in data”</a:t>
            </a:r>
          </a:p>
          <a:p>
            <a:pPr marL="720000" lvl="1">
              <a:spcBef>
                <a:spcPts val="0"/>
              </a:spcBef>
              <a:spcAft>
                <a:spcPts val="300"/>
              </a:spcAft>
              <a:buFontTx/>
              <a:buChar char="−"/>
            </a:pPr>
            <a:r>
              <a:rPr lang="en-AU" sz="1050" dirty="0">
                <a:latin typeface="+mn-lt"/>
                <a:cs typeface="Calibri" panose="020F0502020204030204" pitchFamily="34" charset="0"/>
              </a:rPr>
              <a:t>“</a:t>
            </a:r>
            <a:r>
              <a:rPr lang="en-AU" sz="1050" b="0" i="0" dirty="0">
                <a:solidFill>
                  <a:srgbClr val="202122"/>
                </a:solidFill>
                <a:effectLst/>
                <a:latin typeface="+mn-lt"/>
              </a:rPr>
              <a:t>It also entails applying data patterns towards effective decision-making…Organizations may apply analytics to business data to describe, predict, and improve business performance.”</a:t>
            </a:r>
            <a:endParaRPr lang="en-AU" sz="1050" dirty="0">
              <a:latin typeface="+mn-lt"/>
              <a:cs typeface="Calibri" panose="020F0502020204030204" pitchFamily="34" charset="0"/>
            </a:endParaRPr>
          </a:p>
          <a:p>
            <a:pPr marL="720000" lvl="1">
              <a:spcBef>
                <a:spcPts val="0"/>
              </a:spcBef>
              <a:spcAft>
                <a:spcPts val="300"/>
              </a:spcAft>
              <a:buFontTx/>
              <a:buChar char="−"/>
            </a:pPr>
            <a:r>
              <a:rPr lang="en-AU" sz="1050" dirty="0">
                <a:latin typeface="+mn-lt"/>
                <a:cs typeface="Calibri" panose="020F0502020204030204" pitchFamily="34" charset="0"/>
              </a:rPr>
              <a:t>“analytics relies on the simultaneous application of statistics, computer programming and operations research to quantify performance.” </a:t>
            </a:r>
          </a:p>
          <a:p>
            <a:pPr>
              <a:spcAft>
                <a:spcPts val="450"/>
              </a:spcAft>
            </a:pPr>
            <a:r>
              <a:rPr lang="en-AU" sz="1400" b="1" dirty="0">
                <a:latin typeface="+mn-lt"/>
              </a:rPr>
              <a:t>Gartner’s definition:</a:t>
            </a:r>
          </a:p>
          <a:p>
            <a:pPr marL="720000" lvl="1">
              <a:spcBef>
                <a:spcPts val="0"/>
              </a:spcBef>
              <a:spcAft>
                <a:spcPts val="300"/>
              </a:spcAft>
              <a:buFont typeface="Arial" panose="020B0604020202020204" pitchFamily="34" charset="0"/>
              <a:buChar char="−"/>
            </a:pPr>
            <a:r>
              <a:rPr lang="en-AU" sz="1050" dirty="0">
                <a:latin typeface="+mn-lt"/>
                <a:cs typeface="Calibri" panose="020F0502020204030204" pitchFamily="34" charset="0"/>
              </a:rPr>
              <a:t>“Analytics has emerged as a catch-all term for a variety of different business intelligence (BI)- and application-related initiatives. For some, it is the process of </a:t>
            </a:r>
            <a:r>
              <a:rPr lang="en-AU" sz="1050" dirty="0" err="1">
                <a:latin typeface="+mn-lt"/>
                <a:cs typeface="Calibri" panose="020F0502020204030204" pitchFamily="34" charset="0"/>
              </a:rPr>
              <a:t>analyzing</a:t>
            </a:r>
            <a:r>
              <a:rPr lang="en-AU" sz="1050" dirty="0">
                <a:latin typeface="+mn-lt"/>
                <a:cs typeface="Calibri" panose="020F0502020204030204" pitchFamily="34" charset="0"/>
              </a:rPr>
              <a:t> information from a particular domain, such as website analytics. For others, it is applying the breadth of BI capabilities to a specific content area (for example, sales, service, supply chain and so on). In particular, BI vendors use the “analytics” moniker to differentiate their products from the competition.” </a:t>
            </a:r>
          </a:p>
          <a:p>
            <a:pPr marL="720000" lvl="1">
              <a:spcBef>
                <a:spcPts val="0"/>
              </a:spcBef>
              <a:spcAft>
                <a:spcPts val="300"/>
              </a:spcAft>
              <a:buFont typeface="Arial" panose="020B0604020202020204" pitchFamily="34" charset="0"/>
              <a:buChar char="−"/>
            </a:pPr>
            <a:r>
              <a:rPr lang="en-AU" sz="1050" dirty="0">
                <a:latin typeface="+mn-lt"/>
                <a:cs typeface="Calibri" panose="020F0502020204030204" pitchFamily="34" charset="0"/>
              </a:rPr>
              <a:t>“Increasingly, “analytics” is used to describe statistical and mathematical data analysis that clusters, segments, scores and predicts what scenarios are most likely to happen.” </a:t>
            </a:r>
          </a:p>
          <a:p>
            <a:pPr marL="720000" lvl="1">
              <a:spcBef>
                <a:spcPts val="0"/>
              </a:spcBef>
              <a:spcAft>
                <a:spcPts val="300"/>
              </a:spcAft>
              <a:buFont typeface="Arial" panose="020B0604020202020204" pitchFamily="34" charset="0"/>
              <a:buChar char="−"/>
            </a:pPr>
            <a:r>
              <a:rPr lang="en-AU" sz="1050" dirty="0">
                <a:latin typeface="+mn-lt"/>
                <a:cs typeface="Calibri" panose="020F0502020204030204" pitchFamily="34" charset="0"/>
              </a:rPr>
              <a:t>“Whatever the use cases, “analytics” has moved deeper into the business vernacular. Analytics has garnered a burgeoning interest from business and IT professionals looking to exploit huge mounds of internally generated and externally available data.”</a:t>
            </a:r>
          </a:p>
          <a:p>
            <a:pPr marL="300038" lvl="1" indent="0">
              <a:lnSpc>
                <a:spcPct val="90000"/>
              </a:lnSpc>
              <a:buNone/>
            </a:pPr>
            <a:endParaRPr lang="en-AU" sz="1050" dirty="0"/>
          </a:p>
          <a:p>
            <a:endParaRPr lang="en-US" dirty="0"/>
          </a:p>
        </p:txBody>
      </p:sp>
    </p:spTree>
    <p:extLst>
      <p:ext uri="{BB962C8B-B14F-4D97-AF65-F5344CB8AC3E}">
        <p14:creationId xmlns:p14="http://schemas.microsoft.com/office/powerpoint/2010/main" val="56682112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4292F-ACD1-1B40-8260-A403AE6421D0}"/>
              </a:ext>
            </a:extLst>
          </p:cNvPr>
          <p:cNvSpPr>
            <a:spLocks noGrp="1"/>
          </p:cNvSpPr>
          <p:nvPr>
            <p:ph type="body" sz="quarter" idx="11"/>
          </p:nvPr>
        </p:nvSpPr>
        <p:spPr/>
        <p:txBody>
          <a:bodyPr/>
          <a:lstStyle/>
          <a:p>
            <a:r>
              <a:rPr lang="en-US" dirty="0"/>
              <a:t>SAS Enterprise Miner</a:t>
            </a:r>
          </a:p>
        </p:txBody>
      </p:sp>
      <p:sp>
        <p:nvSpPr>
          <p:cNvPr id="3" name="Text Placeholder 2">
            <a:extLst>
              <a:ext uri="{FF2B5EF4-FFF2-40B4-BE49-F238E27FC236}">
                <a16:creationId xmlns:a16="http://schemas.microsoft.com/office/drawing/2014/main" id="{90F04297-9663-FF40-8049-51B08FE3A591}"/>
              </a:ext>
            </a:extLst>
          </p:cNvPr>
          <p:cNvSpPr>
            <a:spLocks noGrp="1"/>
          </p:cNvSpPr>
          <p:nvPr>
            <p:ph type="body" sz="quarter" idx="12"/>
          </p:nvPr>
        </p:nvSpPr>
        <p:spPr/>
        <p:txBody>
          <a:bodyPr/>
          <a:lstStyle/>
          <a:p>
            <a:r>
              <a:rPr lang="en-US" dirty="0"/>
              <a:t>SAS (previously "Statistical Analysis System") is a statistical software suite developed by SAS Institute</a:t>
            </a:r>
          </a:p>
          <a:p>
            <a:r>
              <a:rPr lang="en-US" dirty="0"/>
              <a:t>SAS suite contains 200+ components</a:t>
            </a:r>
          </a:p>
          <a:p>
            <a:r>
              <a:rPr lang="en-US" dirty="0"/>
              <a:t>SAS Enterprise Miner (SAS EM) is one of the components, and it is a data mining tool</a:t>
            </a:r>
          </a:p>
          <a:p>
            <a:r>
              <a:rPr lang="en-AU" dirty="0"/>
              <a:t>SAS EM has been developed to support the entire data mining process</a:t>
            </a:r>
          </a:p>
          <a:p>
            <a:r>
              <a:rPr lang="en-AU" dirty="0"/>
              <a:t>In this course, we will be using SAS EM as the main software tool.</a:t>
            </a:r>
          </a:p>
          <a:p>
            <a:endParaRPr lang="en-US" dirty="0"/>
          </a:p>
        </p:txBody>
      </p:sp>
    </p:spTree>
    <p:extLst>
      <p:ext uri="{BB962C8B-B14F-4D97-AF65-F5344CB8AC3E}">
        <p14:creationId xmlns:p14="http://schemas.microsoft.com/office/powerpoint/2010/main" val="334604364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4292F-ACD1-1B40-8260-A403AE6421D0}"/>
              </a:ext>
            </a:extLst>
          </p:cNvPr>
          <p:cNvSpPr>
            <a:spLocks noGrp="1"/>
          </p:cNvSpPr>
          <p:nvPr>
            <p:ph type="body" sz="quarter" idx="11"/>
          </p:nvPr>
        </p:nvSpPr>
        <p:spPr/>
        <p:txBody>
          <a:bodyPr/>
          <a:lstStyle/>
          <a:p>
            <a:r>
              <a:rPr lang="en-US" dirty="0"/>
              <a:t>SAS Enterprise Miner</a:t>
            </a:r>
          </a:p>
        </p:txBody>
      </p:sp>
      <p:sp>
        <p:nvSpPr>
          <p:cNvPr id="3" name="Text Placeholder 2">
            <a:extLst>
              <a:ext uri="{FF2B5EF4-FFF2-40B4-BE49-F238E27FC236}">
                <a16:creationId xmlns:a16="http://schemas.microsoft.com/office/drawing/2014/main" id="{90F04297-9663-FF40-8049-51B08FE3A591}"/>
              </a:ext>
            </a:extLst>
          </p:cNvPr>
          <p:cNvSpPr>
            <a:spLocks noGrp="1"/>
          </p:cNvSpPr>
          <p:nvPr>
            <p:ph type="body" sz="quarter" idx="12"/>
          </p:nvPr>
        </p:nvSpPr>
        <p:spPr/>
        <p:txBody>
          <a:bodyPr/>
          <a:lstStyle/>
          <a:p>
            <a:r>
              <a:rPr lang="en-AU" sz="1800" dirty="0"/>
              <a:t>SAS EM operates with a client-server architecture. Users need to run a SAS EM client program to access a SAS EM server where the data analytics jobs are done</a:t>
            </a:r>
          </a:p>
          <a:p>
            <a:r>
              <a:rPr lang="en-AU" sz="1800" dirty="0"/>
              <a:t>SAS EM </a:t>
            </a:r>
            <a:r>
              <a:rPr lang="en-AU" sz="1800" b="1" dirty="0"/>
              <a:t>functions</a:t>
            </a:r>
            <a:r>
              <a:rPr lang="en-AU" sz="1800" dirty="0"/>
              <a:t> are organized into a process known as </a:t>
            </a:r>
            <a:r>
              <a:rPr lang="en-AU" sz="1800" b="1" dirty="0"/>
              <a:t>SEMMA</a:t>
            </a:r>
            <a:r>
              <a:rPr lang="en-AU" sz="1800" dirty="0"/>
              <a:t>:</a:t>
            </a:r>
          </a:p>
          <a:p>
            <a:pPr lvl="1"/>
            <a:r>
              <a:rPr lang="en-AU" sz="1400" b="1" u="sng" dirty="0"/>
              <a:t>S</a:t>
            </a:r>
            <a:r>
              <a:rPr lang="en-AU" sz="1400" dirty="0"/>
              <a:t>ample the data by creating one or more data tables. The samples should be large enough to contain the significant information, yet small enough to process.</a:t>
            </a:r>
          </a:p>
          <a:p>
            <a:pPr lvl="1"/>
            <a:r>
              <a:rPr lang="en-AU" sz="1400" b="1" u="sng" dirty="0"/>
              <a:t>E</a:t>
            </a:r>
            <a:r>
              <a:rPr lang="en-AU" sz="1400" dirty="0"/>
              <a:t>xplore the data by searching for anticipated relationships, unanticipated trends, and anomalies in order to gain understanding and ideas.</a:t>
            </a:r>
          </a:p>
          <a:p>
            <a:pPr lvl="1"/>
            <a:r>
              <a:rPr lang="en-AU" sz="1400" b="1" u="sng" dirty="0"/>
              <a:t>M</a:t>
            </a:r>
            <a:r>
              <a:rPr lang="en-AU" sz="1400" dirty="0"/>
              <a:t>odify the data by creating, selecting, and transforming the variables to focus the model selection process.</a:t>
            </a:r>
          </a:p>
          <a:p>
            <a:pPr lvl="1"/>
            <a:r>
              <a:rPr lang="en-AU" sz="1400" b="1" u="sng" dirty="0"/>
              <a:t>M</a:t>
            </a:r>
            <a:r>
              <a:rPr lang="en-AU" sz="1400" dirty="0"/>
              <a:t>odel the data by using the analytical tools to search for a combination of the data that reliably predicts a desired outcome.</a:t>
            </a:r>
          </a:p>
          <a:p>
            <a:pPr lvl="1"/>
            <a:r>
              <a:rPr lang="en-AU" sz="1400" b="1" u="sng" dirty="0"/>
              <a:t>A</a:t>
            </a:r>
            <a:r>
              <a:rPr lang="en-AU" sz="1400" dirty="0"/>
              <a:t>ssess the data by evaluating the usefulness and reliability of the findings from the data mining process.</a:t>
            </a:r>
          </a:p>
        </p:txBody>
      </p:sp>
    </p:spTree>
    <p:extLst>
      <p:ext uri="{BB962C8B-B14F-4D97-AF65-F5344CB8AC3E}">
        <p14:creationId xmlns:p14="http://schemas.microsoft.com/office/powerpoint/2010/main" val="390258198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4292F-ACD1-1B40-8260-A403AE6421D0}"/>
              </a:ext>
            </a:extLst>
          </p:cNvPr>
          <p:cNvSpPr>
            <a:spLocks noGrp="1"/>
          </p:cNvSpPr>
          <p:nvPr>
            <p:ph type="body" sz="quarter" idx="11"/>
          </p:nvPr>
        </p:nvSpPr>
        <p:spPr/>
        <p:txBody>
          <a:bodyPr/>
          <a:lstStyle/>
          <a:p>
            <a:r>
              <a:rPr lang="en-US" dirty="0"/>
              <a:t>SAS Enterprise Miner</a:t>
            </a:r>
          </a:p>
        </p:txBody>
      </p:sp>
      <p:sp>
        <p:nvSpPr>
          <p:cNvPr id="3" name="Text Placeholder 2">
            <a:extLst>
              <a:ext uri="{FF2B5EF4-FFF2-40B4-BE49-F238E27FC236}">
                <a16:creationId xmlns:a16="http://schemas.microsoft.com/office/drawing/2014/main" id="{90F04297-9663-FF40-8049-51B08FE3A591}"/>
              </a:ext>
            </a:extLst>
          </p:cNvPr>
          <p:cNvSpPr>
            <a:spLocks noGrp="1"/>
          </p:cNvSpPr>
          <p:nvPr>
            <p:ph type="body" sz="quarter" idx="12"/>
          </p:nvPr>
        </p:nvSpPr>
        <p:spPr/>
        <p:txBody>
          <a:bodyPr/>
          <a:lstStyle/>
          <a:p>
            <a:r>
              <a:rPr lang="en-AU" sz="2000" dirty="0"/>
              <a:t>Within each of the SEMMA categories, SAS EM provides a number of tools (nodes) to support the process of data mining</a:t>
            </a:r>
          </a:p>
          <a:p>
            <a:r>
              <a:rPr lang="en-AU" sz="2000" dirty="0"/>
              <a:t>Watch the video on SAS SEMMA </a:t>
            </a:r>
            <a:r>
              <a:rPr lang="en-AU" sz="2000" dirty="0" err="1"/>
              <a:t>prcess</a:t>
            </a:r>
            <a:r>
              <a:rPr lang="en-AU" sz="2000" dirty="0"/>
              <a:t>: </a:t>
            </a:r>
            <a:r>
              <a:rPr lang="en-AU" sz="2000" dirty="0">
                <a:hlinkClick r:id="rId2"/>
              </a:rPr>
              <a:t>https://support.sas.com/en/software/enterprise-miner-support.html</a:t>
            </a:r>
            <a:r>
              <a:rPr lang="en-AU" sz="2000" dirty="0"/>
              <a:t> </a:t>
            </a:r>
          </a:p>
        </p:txBody>
      </p:sp>
    </p:spTree>
    <p:extLst>
      <p:ext uri="{BB962C8B-B14F-4D97-AF65-F5344CB8AC3E}">
        <p14:creationId xmlns:p14="http://schemas.microsoft.com/office/powerpoint/2010/main" val="291631022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4292F-ACD1-1B40-8260-A403AE6421D0}"/>
              </a:ext>
            </a:extLst>
          </p:cNvPr>
          <p:cNvSpPr>
            <a:spLocks noGrp="1"/>
          </p:cNvSpPr>
          <p:nvPr>
            <p:ph type="body" sz="quarter" idx="11"/>
          </p:nvPr>
        </p:nvSpPr>
        <p:spPr/>
        <p:txBody>
          <a:bodyPr/>
          <a:lstStyle/>
          <a:p>
            <a:r>
              <a:rPr lang="en-US" dirty="0"/>
              <a:t>SAS Enterprise Miner</a:t>
            </a:r>
          </a:p>
        </p:txBody>
      </p:sp>
      <p:sp>
        <p:nvSpPr>
          <p:cNvPr id="3" name="Text Placeholder 2">
            <a:extLst>
              <a:ext uri="{FF2B5EF4-FFF2-40B4-BE49-F238E27FC236}">
                <a16:creationId xmlns:a16="http://schemas.microsoft.com/office/drawing/2014/main" id="{90F04297-9663-FF40-8049-51B08FE3A591}"/>
              </a:ext>
            </a:extLst>
          </p:cNvPr>
          <p:cNvSpPr>
            <a:spLocks noGrp="1"/>
          </p:cNvSpPr>
          <p:nvPr>
            <p:ph type="body" sz="quarter" idx="12"/>
          </p:nvPr>
        </p:nvSpPr>
        <p:spPr>
          <a:xfrm>
            <a:off x="416217" y="934065"/>
            <a:ext cx="8422983" cy="2504435"/>
          </a:xfrm>
        </p:spPr>
        <p:txBody>
          <a:bodyPr/>
          <a:lstStyle/>
          <a:p>
            <a:pPr>
              <a:spcBef>
                <a:spcPts val="0"/>
              </a:spcBef>
              <a:spcAft>
                <a:spcPts val="425"/>
              </a:spcAft>
            </a:pPr>
            <a:r>
              <a:rPr lang="en-AU" sz="2000" b="1" dirty="0"/>
              <a:t>Project:</a:t>
            </a:r>
            <a:r>
              <a:rPr lang="en-AU" sz="2000" dirty="0"/>
              <a:t> </a:t>
            </a:r>
          </a:p>
          <a:p>
            <a:pPr lvl="1">
              <a:lnSpc>
                <a:spcPct val="90000"/>
              </a:lnSpc>
              <a:spcBef>
                <a:spcPts val="0"/>
              </a:spcBef>
              <a:spcAft>
                <a:spcPts val="425"/>
              </a:spcAft>
            </a:pPr>
            <a:r>
              <a:rPr lang="en-AU" sz="1400" dirty="0"/>
              <a:t>Analyses in SAS EM start by defining a project </a:t>
            </a:r>
          </a:p>
          <a:p>
            <a:pPr lvl="1">
              <a:lnSpc>
                <a:spcPct val="90000"/>
              </a:lnSpc>
              <a:spcBef>
                <a:spcPts val="0"/>
              </a:spcBef>
              <a:spcAft>
                <a:spcPts val="425"/>
              </a:spcAft>
            </a:pPr>
            <a:r>
              <a:rPr lang="en-AU" sz="1400" dirty="0"/>
              <a:t>A project is a </a:t>
            </a:r>
            <a:r>
              <a:rPr lang="en-AU" sz="1400" b="1" dirty="0"/>
              <a:t>containe</a:t>
            </a:r>
            <a:r>
              <a:rPr lang="en-AU" sz="1400" dirty="0"/>
              <a:t>r for a set of related analyses</a:t>
            </a:r>
          </a:p>
          <a:p>
            <a:pPr>
              <a:spcBef>
                <a:spcPts val="0"/>
              </a:spcBef>
              <a:spcAft>
                <a:spcPts val="425"/>
              </a:spcAft>
            </a:pPr>
            <a:r>
              <a:rPr lang="en-AU" sz="2000" b="1" dirty="0"/>
              <a:t>Library &amp; Data source:</a:t>
            </a:r>
          </a:p>
          <a:p>
            <a:pPr lvl="1">
              <a:lnSpc>
                <a:spcPct val="90000"/>
              </a:lnSpc>
              <a:spcBef>
                <a:spcPts val="0"/>
              </a:spcBef>
              <a:spcAft>
                <a:spcPts val="425"/>
              </a:spcAft>
            </a:pPr>
            <a:r>
              <a:rPr lang="en-AU" sz="1400" dirty="0"/>
              <a:t>A library is a collection of data sources accessible by the SAS Server, and it connects SAS EM with the raw data sources for analysis</a:t>
            </a:r>
          </a:p>
          <a:p>
            <a:pPr lvl="1">
              <a:lnSpc>
                <a:spcPct val="90000"/>
              </a:lnSpc>
              <a:spcBef>
                <a:spcPts val="0"/>
              </a:spcBef>
              <a:spcAft>
                <a:spcPts val="425"/>
              </a:spcAft>
            </a:pPr>
            <a:r>
              <a:rPr lang="en-AU" sz="1400" dirty="0"/>
              <a:t>For this course, we will use the data sources in existing libraries on the SAS server</a:t>
            </a:r>
          </a:p>
          <a:p>
            <a:pPr lvl="1">
              <a:lnSpc>
                <a:spcPct val="90000"/>
              </a:lnSpc>
              <a:spcBef>
                <a:spcPts val="0"/>
              </a:spcBef>
              <a:spcAft>
                <a:spcPts val="425"/>
              </a:spcAft>
            </a:pPr>
            <a:r>
              <a:rPr lang="en-AU" sz="1400" dirty="0"/>
              <a:t>A data source defines all the information about a SAS data set, including the name and location of the data set, the SAS code that is used to define a library path, the variable roles, the measurement levels, and other attributes that guide the data mining process</a:t>
            </a:r>
          </a:p>
          <a:p>
            <a:pPr>
              <a:spcBef>
                <a:spcPts val="0"/>
              </a:spcBef>
              <a:spcAft>
                <a:spcPts val="425"/>
              </a:spcAft>
            </a:pPr>
            <a:r>
              <a:rPr lang="en-AU" sz="2000" b="1" dirty="0"/>
              <a:t>Diagram:</a:t>
            </a:r>
          </a:p>
          <a:p>
            <a:pPr lvl="1">
              <a:lnSpc>
                <a:spcPct val="90000"/>
              </a:lnSpc>
              <a:spcBef>
                <a:spcPts val="0"/>
              </a:spcBef>
              <a:spcAft>
                <a:spcPts val="425"/>
              </a:spcAft>
            </a:pPr>
            <a:r>
              <a:rPr lang="en-AU" sz="1400" dirty="0"/>
              <a:t>A diagram holds analyses for one or more data sources</a:t>
            </a:r>
          </a:p>
          <a:p>
            <a:pPr>
              <a:spcBef>
                <a:spcPts val="0"/>
              </a:spcBef>
              <a:spcAft>
                <a:spcPts val="425"/>
              </a:spcAft>
            </a:pPr>
            <a:r>
              <a:rPr lang="en-AU" sz="2000" b="1" dirty="0"/>
              <a:t>Process flow &amp; Node</a:t>
            </a:r>
            <a:r>
              <a:rPr lang="en-AU" sz="2000" dirty="0"/>
              <a:t>:</a:t>
            </a:r>
          </a:p>
          <a:p>
            <a:pPr lvl="1">
              <a:lnSpc>
                <a:spcPct val="90000"/>
              </a:lnSpc>
              <a:spcBef>
                <a:spcPts val="0"/>
              </a:spcBef>
              <a:spcAft>
                <a:spcPts val="425"/>
              </a:spcAft>
            </a:pPr>
            <a:r>
              <a:rPr lang="en-AU" sz="1400" dirty="0"/>
              <a:t>A process flow is a sequence of tasks or nodes connected by arrows in the user interface , and it defines the order of analysis of a data source. </a:t>
            </a:r>
          </a:p>
          <a:p>
            <a:pPr lvl="1">
              <a:lnSpc>
                <a:spcPct val="90000"/>
              </a:lnSpc>
              <a:spcBef>
                <a:spcPts val="0"/>
              </a:spcBef>
              <a:spcAft>
                <a:spcPts val="425"/>
              </a:spcAft>
            </a:pPr>
            <a:r>
              <a:rPr lang="en-AU" sz="1400" dirty="0"/>
              <a:t>Each step in a process flow is indicated by a node (also called a SAS EM tool)</a:t>
            </a:r>
          </a:p>
          <a:p>
            <a:pPr marL="0" indent="0">
              <a:buNone/>
            </a:pPr>
            <a:endParaRPr lang="en-AU" sz="2000" dirty="0"/>
          </a:p>
          <a:p>
            <a:pPr lvl="1"/>
            <a:endParaRPr lang="en-AU" sz="1600" dirty="0"/>
          </a:p>
          <a:p>
            <a:pPr lvl="1"/>
            <a:endParaRPr lang="en-AU" sz="1600" dirty="0"/>
          </a:p>
        </p:txBody>
      </p:sp>
    </p:spTree>
    <p:extLst>
      <p:ext uri="{BB962C8B-B14F-4D97-AF65-F5344CB8AC3E}">
        <p14:creationId xmlns:p14="http://schemas.microsoft.com/office/powerpoint/2010/main" val="35939220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Readings</a:t>
            </a:r>
            <a:endParaRPr lang="en-US" sz="2800" dirty="0">
              <a:solidFill>
                <a:srgbClr val="054A89"/>
              </a:solidFill>
            </a:endParaRPr>
          </a:p>
        </p:txBody>
      </p:sp>
      <p:sp>
        <p:nvSpPr>
          <p:cNvPr id="2" name="Rectangle 1"/>
          <p:cNvSpPr/>
          <p:nvPr/>
        </p:nvSpPr>
        <p:spPr>
          <a:xfrm>
            <a:off x="575556" y="951570"/>
            <a:ext cx="6552474" cy="1338828"/>
          </a:xfrm>
          <a:prstGeom prst="rect">
            <a:avLst/>
          </a:prstGeom>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marL="385763" indent="-342900" eaLnBrk="1" hangingPunct="1">
              <a:buFont typeface="+mj-lt"/>
              <a:buAutoNum type="arabicPeriod"/>
            </a:pPr>
            <a:r>
              <a:rPr lang="en-AU" sz="1350" b="1" dirty="0"/>
              <a:t>Chapter 1</a:t>
            </a:r>
            <a:r>
              <a:rPr lang="en-AU" sz="1350" dirty="0"/>
              <a:t>, P.-N. Tan, M. Steinbach, and V. Kuma. Introduction to Data Mining. Addison-Wesley. </a:t>
            </a:r>
          </a:p>
          <a:p>
            <a:pPr marL="385763" indent="-342900" eaLnBrk="1" hangingPunct="1">
              <a:buFont typeface="+mj-lt"/>
              <a:buAutoNum type="arabicPeriod"/>
            </a:pPr>
            <a:r>
              <a:rPr lang="en-AU" altLang="zh-CN" sz="1350" b="1" kern="0" dirty="0">
                <a:ea typeface="宋体" pitchFamily="2" charset="-122"/>
              </a:rPr>
              <a:t>Chapter 1</a:t>
            </a:r>
            <a:r>
              <a:rPr lang="en-AU" altLang="zh-CN" sz="1350" kern="0" dirty="0">
                <a:ea typeface="宋体" pitchFamily="2" charset="-122"/>
              </a:rPr>
              <a:t>, </a:t>
            </a:r>
            <a:r>
              <a:rPr lang="en-AU" sz="1350" dirty="0"/>
              <a:t>B. </a:t>
            </a:r>
            <a:r>
              <a:rPr lang="en-AU" sz="1350" dirty="0" err="1"/>
              <a:t>Baesens</a:t>
            </a:r>
            <a:r>
              <a:rPr lang="en-AU" sz="1350" dirty="0"/>
              <a:t>. Analytics in a Big Data World: The Essential Guide to Data Science and its Applications. Wiley, 2014. URL: </a:t>
            </a:r>
            <a:r>
              <a:rPr lang="en-AU" sz="1350" dirty="0">
                <a:hlinkClick r:id="rId3"/>
              </a:rPr>
              <a:t>http://www.sas.com/storefront/aux/en/spbdadatasci/67283_excerpt.pdf</a:t>
            </a:r>
            <a:r>
              <a:rPr lang="en-AU" sz="1350" dirty="0"/>
              <a:t> (whole book available online via UniSA library)</a:t>
            </a:r>
          </a:p>
        </p:txBody>
      </p:sp>
    </p:spTree>
    <p:extLst>
      <p:ext uri="{BB962C8B-B14F-4D97-AF65-F5344CB8AC3E}">
        <p14:creationId xmlns:p14="http://schemas.microsoft.com/office/powerpoint/2010/main" val="365374575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1"/>
          </p:nvPr>
        </p:nvSpPr>
        <p:spPr>
          <a:noFill/>
        </p:spPr>
        <p:txBody>
          <a:bodyPr lIns="69056" tIns="34529" rIns="69056" bIns="34529"/>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AU" sz="2800" dirty="0">
                <a:solidFill>
                  <a:srgbClr val="054A89"/>
                </a:solidFill>
              </a:rPr>
              <a:t>References</a:t>
            </a:r>
            <a:endParaRPr lang="en-US" sz="2800" dirty="0">
              <a:solidFill>
                <a:srgbClr val="054A89"/>
              </a:solidFill>
            </a:endParaRPr>
          </a:p>
        </p:txBody>
      </p:sp>
      <p:sp>
        <p:nvSpPr>
          <p:cNvPr id="2" name="Rectangle 1"/>
          <p:cNvSpPr/>
          <p:nvPr/>
        </p:nvSpPr>
        <p:spPr>
          <a:xfrm>
            <a:off x="575556" y="951570"/>
            <a:ext cx="7776864" cy="1131079"/>
          </a:xfrm>
          <a:prstGeom prst="rect">
            <a:avLst/>
          </a:prstGeom>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marL="42863" indent="0">
              <a:buNone/>
            </a:pPr>
            <a:r>
              <a:rPr lang="en-US" sz="1350" dirty="0">
                <a:solidFill>
                  <a:srgbClr val="333333"/>
                </a:solidFill>
              </a:rPr>
              <a:t>Most of the slides are from or have their materials taken from the following sources (unless otherwise indicated):</a:t>
            </a:r>
          </a:p>
          <a:p>
            <a:pPr lvl="2"/>
            <a:r>
              <a:rPr lang="en-US" sz="1350" dirty="0">
                <a:solidFill>
                  <a:srgbClr val="333333"/>
                </a:solidFill>
                <a:hlinkClick r:id="rId3"/>
              </a:rPr>
              <a:t>https://www-users.cs.umn.edu/~kumar001/dmbook/firsted.php</a:t>
            </a:r>
            <a:endParaRPr lang="en-US" sz="1350" dirty="0">
              <a:solidFill>
                <a:srgbClr val="333333"/>
              </a:solidFill>
            </a:endParaRPr>
          </a:p>
          <a:p>
            <a:pPr lvl="2"/>
            <a:r>
              <a:rPr lang="en-US" sz="1350" dirty="0">
                <a:solidFill>
                  <a:srgbClr val="333333"/>
                </a:solidFill>
                <a:hlinkClick r:id="rId4"/>
              </a:rPr>
              <a:t>https://www-users.cs.umn.edu/~kumar001/dmbook/index.php</a:t>
            </a:r>
            <a:r>
              <a:rPr lang="en-US" sz="1350" dirty="0">
                <a:solidFill>
                  <a:srgbClr val="333333"/>
                </a:solidFill>
              </a:rPr>
              <a:t> </a:t>
            </a:r>
          </a:p>
          <a:p>
            <a:pPr lvl="2"/>
            <a:r>
              <a:rPr lang="en-US" sz="1350" dirty="0">
                <a:solidFill>
                  <a:srgbClr val="333333"/>
                </a:solidFill>
                <a:hlinkClick r:id="rId5"/>
              </a:rPr>
              <a:t>http://web.engr.illinois.edu/~hanj/bk3/</a:t>
            </a:r>
            <a:endParaRPr lang="en-US" sz="1350" dirty="0">
              <a:solidFill>
                <a:srgbClr val="333333"/>
              </a:solidFill>
            </a:endParaRPr>
          </a:p>
        </p:txBody>
      </p:sp>
    </p:spTree>
    <p:extLst>
      <p:ext uri="{BB962C8B-B14F-4D97-AF65-F5344CB8AC3E}">
        <p14:creationId xmlns:p14="http://schemas.microsoft.com/office/powerpoint/2010/main" val="249103672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AU" sz="2800" dirty="0">
                <a:solidFill>
                  <a:srgbClr val="054A89"/>
                </a:solidFill>
              </a:rPr>
              <a:t>What is analytics</a:t>
            </a:r>
            <a:endParaRPr lang="en-US" sz="2800" dirty="0">
              <a:solidFill>
                <a:srgbClr val="054A89"/>
              </a:solidFill>
            </a:endParaRPr>
          </a:p>
        </p:txBody>
      </p:sp>
      <p:sp>
        <p:nvSpPr>
          <p:cNvPr id="6" name="Text Placeholder 5"/>
          <p:cNvSpPr>
            <a:spLocks noGrp="1"/>
          </p:cNvSpPr>
          <p:nvPr>
            <p:ph type="body" sz="quarter" idx="12"/>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Aft>
                <a:spcPts val="450"/>
              </a:spcAft>
            </a:pPr>
            <a:r>
              <a:rPr lang="en-AU" sz="2000" dirty="0">
                <a:cs typeface="Calibri" panose="020F0502020204030204" pitchFamily="34" charset="0"/>
              </a:rPr>
              <a:t>All the above descriptions agree with each other in the sense that:</a:t>
            </a:r>
          </a:p>
          <a:p>
            <a:pPr marL="720000" lvl="1">
              <a:spcAft>
                <a:spcPts val="450"/>
              </a:spcAft>
            </a:pPr>
            <a:r>
              <a:rPr lang="en-AU" sz="1600" dirty="0">
                <a:cs typeface="Calibri" panose="020F0502020204030204" pitchFamily="34" charset="0"/>
              </a:rPr>
              <a:t>Analytics deals with data (and big data), to extract useful patterns or models</a:t>
            </a:r>
          </a:p>
          <a:p>
            <a:pPr marL="720000" lvl="1">
              <a:spcAft>
                <a:spcPts val="450"/>
              </a:spcAft>
            </a:pPr>
            <a:r>
              <a:rPr lang="en-AU" sz="1600" dirty="0">
                <a:cs typeface="Calibri" panose="020F0502020204030204" pitchFamily="34" charset="0"/>
              </a:rPr>
              <a:t>Analytics uses methods stemming from various areas</a:t>
            </a:r>
          </a:p>
          <a:p>
            <a:pPr marL="720000" lvl="1">
              <a:spcAft>
                <a:spcPts val="450"/>
              </a:spcAft>
            </a:pPr>
            <a:r>
              <a:rPr lang="en-AU" sz="1600" dirty="0">
                <a:cs typeface="Calibri" panose="020F0502020204030204" pitchFamily="34" charset="0"/>
              </a:rPr>
              <a:t>Analytics serves for business purposes </a:t>
            </a:r>
          </a:p>
          <a:p>
            <a:pPr marL="342000">
              <a:spcAft>
                <a:spcPts val="450"/>
              </a:spcAft>
            </a:pPr>
            <a:r>
              <a:rPr lang="en-AU" sz="2000" dirty="0">
                <a:cs typeface="Calibri" panose="020F0502020204030204" pitchFamily="34" charset="0"/>
              </a:rPr>
              <a:t>A note on terminology:</a:t>
            </a:r>
            <a:endParaRPr lang="en-AU" sz="2000" dirty="0"/>
          </a:p>
          <a:p>
            <a:pPr marL="720000" lvl="2">
              <a:spcBef>
                <a:spcPts val="0"/>
              </a:spcBef>
              <a:spcAft>
                <a:spcPts val="600"/>
              </a:spcAft>
              <a:buFont typeface="Arial" panose="020B0604020202020204" pitchFamily="34" charset="0"/>
              <a:buChar char="−"/>
            </a:pPr>
            <a:r>
              <a:rPr lang="en-AU" sz="1600" dirty="0">
                <a:latin typeface="Calibri" panose="020F0502020204030204" pitchFamily="34" charset="0"/>
                <a:cs typeface="Calibri" panose="020F0502020204030204" pitchFamily="34" charset="0"/>
              </a:rPr>
              <a:t>“Analytics is a terms that is often </a:t>
            </a:r>
            <a:r>
              <a:rPr lang="en-AU" sz="1600" b="1" dirty="0">
                <a:latin typeface="Calibri" panose="020F0502020204030204" pitchFamily="34" charset="0"/>
                <a:cs typeface="Calibri" panose="020F0502020204030204" pitchFamily="34" charset="0"/>
              </a:rPr>
              <a:t>used interchangeably</a:t>
            </a:r>
            <a:r>
              <a:rPr lang="en-AU" sz="1600" dirty="0">
                <a:latin typeface="Calibri" panose="020F0502020204030204" pitchFamily="34" charset="0"/>
                <a:cs typeface="Calibri" panose="020F0502020204030204" pitchFamily="34" charset="0"/>
              </a:rPr>
              <a:t> with data science, </a:t>
            </a:r>
            <a:r>
              <a:rPr lang="en-AU" sz="1600" b="1" dirty="0">
                <a:latin typeface="Calibri" panose="020F0502020204030204" pitchFamily="34" charset="0"/>
                <a:cs typeface="Calibri" panose="020F0502020204030204" pitchFamily="34" charset="0"/>
              </a:rPr>
              <a:t>data mining</a:t>
            </a:r>
            <a:r>
              <a:rPr lang="en-AU" sz="1600" dirty="0">
                <a:latin typeface="Calibri" panose="020F0502020204030204" pitchFamily="34" charset="0"/>
                <a:cs typeface="Calibri" panose="020F0502020204030204" pitchFamily="34" charset="0"/>
              </a:rPr>
              <a:t>, knowledge discovery, and others.” “The distinction between all those is not clear cut. All these terms essentially refer to extracting useful business patterns or mathematical decision models from a </a:t>
            </a:r>
            <a:r>
              <a:rPr lang="en-AU" sz="1600" dirty="0" err="1">
                <a:latin typeface="Calibri" panose="020F0502020204030204" pitchFamily="34" charset="0"/>
                <a:cs typeface="Calibri" panose="020F0502020204030204" pitchFamily="34" charset="0"/>
              </a:rPr>
              <a:t>preprocessed</a:t>
            </a:r>
            <a:r>
              <a:rPr lang="en-AU" sz="1600" dirty="0">
                <a:latin typeface="Calibri" panose="020F0502020204030204" pitchFamily="34" charset="0"/>
                <a:cs typeface="Calibri" panose="020F0502020204030204" pitchFamily="34" charset="0"/>
              </a:rPr>
              <a:t> data set.” </a:t>
            </a:r>
          </a:p>
          <a:p>
            <a:pPr marL="834300" lvl="3" indent="0">
              <a:spcBef>
                <a:spcPts val="0"/>
              </a:spcBef>
              <a:spcAft>
                <a:spcPts val="600"/>
              </a:spcAft>
              <a:buNone/>
            </a:pPr>
            <a:r>
              <a:rPr lang="en-AU" sz="1600" dirty="0">
                <a:latin typeface="Calibri" panose="020F0502020204030204" pitchFamily="34" charset="0"/>
                <a:cs typeface="Calibri" panose="020F0502020204030204" pitchFamily="34" charset="0"/>
              </a:rPr>
              <a:t>-- </a:t>
            </a:r>
            <a:r>
              <a:rPr lang="en-AU" sz="1200" dirty="0">
                <a:latin typeface="Calibri" panose="020F0502020204030204" pitchFamily="34" charset="0"/>
                <a:cs typeface="Calibri" panose="020F0502020204030204" pitchFamily="34" charset="0"/>
              </a:rPr>
              <a:t>Bart </a:t>
            </a:r>
            <a:r>
              <a:rPr lang="en-AU" sz="1200" dirty="0" err="1">
                <a:latin typeface="Calibri" panose="020F0502020204030204" pitchFamily="34" charset="0"/>
                <a:cs typeface="Calibri" panose="020F0502020204030204" pitchFamily="34" charset="0"/>
              </a:rPr>
              <a:t>Baesens</a:t>
            </a:r>
            <a:r>
              <a:rPr lang="en-AU" sz="1200" dirty="0">
                <a:latin typeface="Calibri" panose="020F0502020204030204" pitchFamily="34" charset="0"/>
                <a:cs typeface="Calibri" panose="020F0502020204030204" pitchFamily="34" charset="0"/>
              </a:rPr>
              <a:t>, author of the book: “Analytics in a big data world; The essential guide to data science and its applications”</a:t>
            </a:r>
          </a:p>
          <a:p>
            <a:pPr marL="342000">
              <a:spcAft>
                <a:spcPts val="450"/>
              </a:spcAft>
            </a:pPr>
            <a:endParaRPr lang="en-AU" dirty="0">
              <a:cs typeface="Calibri" panose="020F0502020204030204" pitchFamily="34" charset="0"/>
            </a:endParaRPr>
          </a:p>
          <a:p>
            <a:endParaRPr lang="en-US" dirty="0"/>
          </a:p>
        </p:txBody>
      </p:sp>
    </p:spTree>
    <p:extLst>
      <p:ext uri="{BB962C8B-B14F-4D97-AF65-F5344CB8AC3E}">
        <p14:creationId xmlns:p14="http://schemas.microsoft.com/office/powerpoint/2010/main" val="4630003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ea typeface="MS Mincho" pitchFamily="49" charset="-128"/>
              </a:rPr>
              <a:t>Large-scale data is everywhere!</a:t>
            </a:r>
            <a:endParaRPr lang="en-US" sz="2800" dirty="0">
              <a:solidFill>
                <a:srgbClr val="054A89"/>
              </a:solidFill>
            </a:endParaRPr>
          </a:p>
        </p:txBody>
      </p:sp>
      <p:sp>
        <p:nvSpPr>
          <p:cNvPr id="6" name="Text Placeholder 5"/>
          <p:cNvSpPr>
            <a:spLocks noGrp="1"/>
          </p:cNvSpPr>
          <p:nvPr>
            <p:ph type="body" sz="quarter" idx="12"/>
          </p:nvPr>
        </p:nvSpPr>
        <p:spPr>
          <a:xfrm>
            <a:off x="465029" y="1075364"/>
            <a:ext cx="5037671" cy="3294366"/>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ts val="225"/>
              </a:spcBef>
              <a:spcAft>
                <a:spcPts val="225"/>
              </a:spcAft>
              <a:buClr>
                <a:schemeClr val="tx1"/>
              </a:buClr>
            </a:pPr>
            <a:r>
              <a:rPr lang="en-US" altLang="en-US" sz="2000" dirty="0"/>
              <a:t>There has been enormous data growth in both commercial and scientific databases due to advances in data generation and collection technologies</a:t>
            </a:r>
          </a:p>
          <a:p>
            <a:pPr>
              <a:spcBef>
                <a:spcPts val="225"/>
              </a:spcBef>
              <a:spcAft>
                <a:spcPts val="225"/>
              </a:spcAft>
              <a:buClr>
                <a:srgbClr val="000000"/>
              </a:buClr>
            </a:pPr>
            <a:r>
              <a:rPr lang="en-US" altLang="en-US" sz="2000" dirty="0">
                <a:solidFill>
                  <a:srgbClr val="000000"/>
                </a:solidFill>
                <a:cs typeface="Times New Roman" panose="02020603050405020304" pitchFamily="18" charset="0"/>
              </a:rPr>
              <a:t>New mantra</a:t>
            </a:r>
          </a:p>
          <a:p>
            <a:pPr marL="720000" lvl="1">
              <a:buClr>
                <a:srgbClr val="000000"/>
              </a:buClr>
              <a:buFont typeface="Arial" panose="020B0604020202020204" pitchFamily="34" charset="0"/>
              <a:buChar char="̶"/>
            </a:pPr>
            <a:r>
              <a:rPr lang="en-US" altLang="en-US" sz="1500" dirty="0">
                <a:solidFill>
                  <a:srgbClr val="000000"/>
                </a:solidFill>
                <a:cs typeface="Times New Roman" panose="02020603050405020304" pitchFamily="18" charset="0"/>
              </a:rPr>
              <a:t>Gather whatever data you can whenever and wherever possible</a:t>
            </a:r>
          </a:p>
          <a:p>
            <a:pPr>
              <a:spcBef>
                <a:spcPts val="225"/>
              </a:spcBef>
              <a:spcAft>
                <a:spcPts val="225"/>
              </a:spcAft>
              <a:buClr>
                <a:srgbClr val="000000"/>
              </a:buClr>
            </a:pPr>
            <a:r>
              <a:rPr lang="en-US" altLang="en-US" sz="2000" dirty="0">
                <a:solidFill>
                  <a:srgbClr val="000000"/>
                </a:solidFill>
                <a:cs typeface="Times New Roman" panose="02020603050405020304" pitchFamily="18" charset="0"/>
              </a:rPr>
              <a:t>Expectations</a:t>
            </a:r>
          </a:p>
          <a:p>
            <a:pPr marL="720000" lvl="1">
              <a:buClr>
                <a:srgbClr val="000000"/>
              </a:buClr>
              <a:buFont typeface="Arial" panose="020B0604020202020204" pitchFamily="34" charset="0"/>
              <a:buChar char="̶"/>
            </a:pPr>
            <a:r>
              <a:rPr lang="en-US" altLang="en-US" sz="1500" dirty="0">
                <a:solidFill>
                  <a:srgbClr val="000000"/>
                </a:solidFill>
                <a:cs typeface="Times New Roman" panose="02020603050405020304" pitchFamily="18" charset="0"/>
              </a:rPr>
              <a:t>Gathered data will have value either for the purpose collected or for a purpose not envisioned</a:t>
            </a:r>
          </a:p>
          <a:p>
            <a:pPr marL="342900" lvl="1" indent="0">
              <a:lnSpc>
                <a:spcPct val="110000"/>
              </a:lnSpc>
              <a:spcBef>
                <a:spcPts val="270"/>
              </a:spcBef>
              <a:buNone/>
            </a:pPr>
            <a:endParaRPr lang="en-US" sz="1050" dirty="0"/>
          </a:p>
          <a:p>
            <a:endParaRPr lang="en-US" dirty="0"/>
          </a:p>
        </p:txBody>
      </p:sp>
      <p:pic>
        <p:nvPicPr>
          <p:cNvPr id="8" name="Picture 25" descr="story-3dimensiona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799" y="419113"/>
            <a:ext cx="1257300" cy="90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
          <p:cNvSpPr txBox="1">
            <a:spLocks noChangeArrowheads="1"/>
          </p:cNvSpPr>
          <p:nvPr/>
        </p:nvSpPr>
        <p:spPr bwMode="auto">
          <a:xfrm>
            <a:off x="7423547" y="4037421"/>
            <a:ext cx="17204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lgn="r">
              <a:spcBef>
                <a:spcPct val="20000"/>
              </a:spcBef>
              <a:spcAft>
                <a:spcPct val="0"/>
              </a:spcAft>
              <a:buClr>
                <a:schemeClr val="accent2"/>
              </a:buClr>
              <a:buSzTx/>
              <a:buFontTx/>
              <a:buNone/>
            </a:pPr>
            <a:r>
              <a:rPr lang="en-US" altLang="en-US" sz="1050" i="1">
                <a:latin typeface="Helvetica" panose="020B0604020202020204" pitchFamily="34" charset="0"/>
                <a:cs typeface="Arial" panose="020B0604020202020204" pitchFamily="34" charset="0"/>
              </a:rPr>
              <a:t>Computational Simulations</a:t>
            </a:r>
            <a:endParaRPr lang="en-US" altLang="en-US" sz="1050">
              <a:latin typeface="Times New Roman" panose="02020603050405020304" pitchFamily="18" charset="0"/>
              <a:cs typeface="Arial" panose="020B0604020202020204" pitchFamily="34" charset="0"/>
            </a:endParaRPr>
          </a:p>
        </p:txBody>
      </p:sp>
      <p:sp>
        <p:nvSpPr>
          <p:cNvPr id="10" name="Text Box 5"/>
          <p:cNvSpPr txBox="1">
            <a:spLocks noChangeArrowheads="1"/>
          </p:cNvSpPr>
          <p:nvPr/>
        </p:nvSpPr>
        <p:spPr bwMode="auto">
          <a:xfrm>
            <a:off x="7369969" y="2722972"/>
            <a:ext cx="17740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lgn="ctr">
              <a:spcBef>
                <a:spcPct val="20000"/>
              </a:spcBef>
              <a:spcAft>
                <a:spcPct val="0"/>
              </a:spcAft>
              <a:buClr>
                <a:schemeClr val="accent2"/>
              </a:buClr>
              <a:buSzTx/>
              <a:buFontTx/>
              <a:buNone/>
            </a:pPr>
            <a:r>
              <a:rPr lang="en-US" altLang="en-US" sz="900" i="1">
                <a:latin typeface="Helvetica" panose="020B0604020202020204" pitchFamily="34" charset="0"/>
                <a:cs typeface="Arial" panose="020B0604020202020204" pitchFamily="34" charset="0"/>
              </a:rPr>
              <a:t>Social Networking: Twitter </a:t>
            </a:r>
            <a:endParaRPr lang="en-US" altLang="en-US" sz="1800">
              <a:latin typeface="Times New Roman" panose="02020603050405020304" pitchFamily="18" charset="0"/>
              <a:cs typeface="Arial" panose="020B0604020202020204" pitchFamily="34" charset="0"/>
            </a:endParaRPr>
          </a:p>
        </p:txBody>
      </p:sp>
      <p:pic>
        <p:nvPicPr>
          <p:cNvPr id="11" name="Picture 6" descr="cro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6649" y="3180172"/>
            <a:ext cx="1428750" cy="82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noChangeArrowheads="1"/>
          </p:cNvPicPr>
          <p:nvPr/>
        </p:nvPicPr>
        <p:blipFill>
          <a:blip r:embed="rId5" cstate="print">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5904310" y="3123022"/>
            <a:ext cx="1125140" cy="95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4"/>
          <p:cNvSpPr txBox="1">
            <a:spLocks noChangeArrowheads="1"/>
          </p:cNvSpPr>
          <p:nvPr/>
        </p:nvSpPr>
        <p:spPr bwMode="auto">
          <a:xfrm>
            <a:off x="5943600" y="4037421"/>
            <a:ext cx="11834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lgn="r">
              <a:spcBef>
                <a:spcPct val="20000"/>
              </a:spcBef>
              <a:spcAft>
                <a:spcPct val="0"/>
              </a:spcAft>
              <a:buClr>
                <a:schemeClr val="accent2"/>
              </a:buClr>
              <a:buSzTx/>
              <a:buFontTx/>
              <a:buNone/>
            </a:pPr>
            <a:r>
              <a:rPr lang="en-US" altLang="en-US" sz="1050" i="1">
                <a:latin typeface="Helvetica" panose="020B0604020202020204" pitchFamily="34" charset="0"/>
                <a:cs typeface="Arial" panose="020B0604020202020204" pitchFamily="34" charset="0"/>
              </a:rPr>
              <a:t>Sensor Networks</a:t>
            </a:r>
            <a:r>
              <a:rPr lang="en-US" altLang="en-US" sz="900" i="1">
                <a:latin typeface="Helvetica" panose="020B0604020202020204" pitchFamily="34" charset="0"/>
                <a:cs typeface="Arial" panose="020B0604020202020204" pitchFamily="34" charset="0"/>
              </a:rPr>
              <a:t> </a:t>
            </a:r>
            <a:endParaRPr lang="en-US" altLang="en-US" sz="1800">
              <a:latin typeface="Times New Roman" panose="02020603050405020304" pitchFamily="18" charset="0"/>
              <a:cs typeface="Arial" panose="020B0604020202020204" pitchFamily="34" charset="0"/>
            </a:endParaRPr>
          </a:p>
        </p:txBody>
      </p:sp>
      <p:pic>
        <p:nvPicPr>
          <p:cNvPr id="14"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l="1569" t="1334" r="5765" b="969"/>
          <a:stretch>
            <a:fillRect/>
          </a:stretch>
        </p:blipFill>
        <p:spPr bwMode="auto">
          <a:xfrm>
            <a:off x="5943599" y="436971"/>
            <a:ext cx="1333500" cy="115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21"/>
          <p:cNvSpPr txBox="1">
            <a:spLocks noChangeArrowheads="1"/>
          </p:cNvSpPr>
          <p:nvPr/>
        </p:nvSpPr>
        <p:spPr bwMode="auto">
          <a:xfrm>
            <a:off x="5829299" y="2722971"/>
            <a:ext cx="16573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ct val="20000"/>
              </a:spcBef>
              <a:spcAft>
                <a:spcPct val="0"/>
              </a:spcAft>
              <a:buClr>
                <a:schemeClr val="accent2"/>
              </a:buClr>
              <a:buSzTx/>
              <a:buFontTx/>
              <a:buNone/>
            </a:pPr>
            <a:r>
              <a:rPr lang="en-US" altLang="en-US" sz="1050" i="1">
                <a:latin typeface="Helvetica" panose="020B0604020202020204" pitchFamily="34" charset="0"/>
                <a:cs typeface="Arial" panose="020B0604020202020204" pitchFamily="34" charset="0"/>
              </a:rPr>
              <a:t>Traffic Patterns</a:t>
            </a:r>
            <a:endParaRPr lang="en-US" altLang="en-US" sz="1050">
              <a:latin typeface="Times New Roman" panose="02020603050405020304" pitchFamily="18" charset="0"/>
              <a:cs typeface="Arial" panose="020B0604020202020204" pitchFamily="34" charset="0"/>
            </a:endParaRPr>
          </a:p>
        </p:txBody>
      </p:sp>
      <p:sp>
        <p:nvSpPr>
          <p:cNvPr id="16" name="Text Box 23"/>
          <p:cNvSpPr txBox="1">
            <a:spLocks noChangeArrowheads="1"/>
          </p:cNvSpPr>
          <p:nvPr/>
        </p:nvSpPr>
        <p:spPr bwMode="auto">
          <a:xfrm>
            <a:off x="5715000" y="1408521"/>
            <a:ext cx="17740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lgn="ctr">
              <a:spcBef>
                <a:spcPct val="20000"/>
              </a:spcBef>
              <a:spcAft>
                <a:spcPct val="0"/>
              </a:spcAft>
              <a:buClr>
                <a:schemeClr val="accent2"/>
              </a:buClr>
              <a:buSzTx/>
              <a:buFontTx/>
              <a:buNone/>
            </a:pPr>
            <a:r>
              <a:rPr lang="en-US" altLang="en-US" sz="1050" i="1">
                <a:latin typeface="Helvetica" panose="020B0604020202020204" pitchFamily="34" charset="0"/>
                <a:cs typeface="Arial" panose="020B0604020202020204" pitchFamily="34" charset="0"/>
              </a:rPr>
              <a:t>Cyber Security</a:t>
            </a:r>
            <a:r>
              <a:rPr lang="en-US" altLang="en-US" sz="900" i="1">
                <a:latin typeface="Helvetica" panose="020B0604020202020204" pitchFamily="34" charset="0"/>
                <a:cs typeface="Arial" panose="020B0604020202020204" pitchFamily="34" charset="0"/>
              </a:rPr>
              <a:t> </a:t>
            </a:r>
            <a:endParaRPr lang="en-US" altLang="en-US" sz="1800">
              <a:latin typeface="Times New Roman" panose="02020603050405020304" pitchFamily="18" charset="0"/>
              <a:cs typeface="Arial" panose="020B0604020202020204" pitchFamily="34" charset="0"/>
            </a:endParaRPr>
          </a:p>
        </p:txBody>
      </p:sp>
      <p:graphicFrame>
        <p:nvGraphicFramePr>
          <p:cNvPr id="17" name="Object 3"/>
          <p:cNvGraphicFramePr>
            <a:graphicFrameLocks noChangeAspect="1"/>
          </p:cNvGraphicFramePr>
          <p:nvPr>
            <p:extLst>
              <p:ext uri="{D42A27DB-BD31-4B8C-83A1-F6EECF244321}">
                <p14:modId xmlns:p14="http://schemas.microsoft.com/office/powerpoint/2010/main" val="3415905093"/>
              </p:ext>
            </p:extLst>
          </p:nvPr>
        </p:nvGraphicFramePr>
        <p:xfrm>
          <a:off x="7486649" y="783444"/>
          <a:ext cx="485775" cy="482203"/>
        </p:xfrm>
        <a:graphic>
          <a:graphicData uri="http://schemas.openxmlformats.org/presentationml/2006/ole">
            <mc:AlternateContent xmlns:mc="http://schemas.openxmlformats.org/markup-compatibility/2006">
              <mc:Choice xmlns:v="urn:schemas-microsoft-com:vml" Requires="v">
                <p:oleObj name="VISIO" r:id="rId7" imgW="617220" imgH="615696" progId="Visio.Drawing.11">
                  <p:embed/>
                </p:oleObj>
              </mc:Choice>
              <mc:Fallback>
                <p:oleObj name="VISIO" r:id="rId7" imgW="617220" imgH="615696" progId="Visio.Drawing.11">
                  <p:embed/>
                  <p:pic>
                    <p:nvPicPr>
                      <p:cNvPr id="1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6649" y="783444"/>
                        <a:ext cx="485775" cy="482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518313785"/>
              </p:ext>
            </p:extLst>
          </p:nvPr>
        </p:nvGraphicFramePr>
        <p:xfrm>
          <a:off x="7474743" y="494122"/>
          <a:ext cx="485775" cy="398860"/>
        </p:xfrm>
        <a:graphic>
          <a:graphicData uri="http://schemas.openxmlformats.org/presentationml/2006/ole">
            <mc:AlternateContent xmlns:mc="http://schemas.openxmlformats.org/markup-compatibility/2006">
              <mc:Choice xmlns:v="urn:schemas-microsoft-com:vml" Requires="v">
                <p:oleObj name="VISIO" r:id="rId9" imgW="806196" imgH="662940" progId="Visio.Drawing.11">
                  <p:embed/>
                </p:oleObj>
              </mc:Choice>
              <mc:Fallback>
                <p:oleObj name="VISIO" r:id="rId9" imgW="806196" imgH="662940" progId="Visio.Drawing.11">
                  <p:embed/>
                  <p:pic>
                    <p:nvPicPr>
                      <p:cNvPr id="18"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4743" y="494122"/>
                        <a:ext cx="485775" cy="39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9" name="Text Box 23"/>
          <p:cNvSpPr txBox="1">
            <a:spLocks noChangeArrowheads="1"/>
          </p:cNvSpPr>
          <p:nvPr/>
        </p:nvSpPr>
        <p:spPr bwMode="auto">
          <a:xfrm>
            <a:off x="7030641" y="1289460"/>
            <a:ext cx="17740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lgn="ctr">
              <a:spcBef>
                <a:spcPct val="20000"/>
              </a:spcBef>
              <a:spcAft>
                <a:spcPct val="0"/>
              </a:spcAft>
              <a:buClr>
                <a:schemeClr val="accent2"/>
              </a:buClr>
              <a:buSzTx/>
              <a:buFontTx/>
              <a:buNone/>
            </a:pPr>
            <a:r>
              <a:rPr lang="en-US" altLang="en-US" sz="1050" i="1">
                <a:latin typeface="Helvetica" panose="020B0604020202020204" pitchFamily="34" charset="0"/>
                <a:cs typeface="Arial" panose="020B0604020202020204" pitchFamily="34" charset="0"/>
              </a:rPr>
              <a:t>E-Commerce</a:t>
            </a:r>
            <a:endParaRPr lang="en-US" altLang="en-US" sz="1800">
              <a:latin typeface="Times New Roman" panose="02020603050405020304" pitchFamily="18" charset="0"/>
              <a:cs typeface="Arial" panose="020B0604020202020204" pitchFamily="34" charset="0"/>
            </a:endParaRPr>
          </a:p>
        </p:txBody>
      </p:sp>
      <p:pic>
        <p:nvPicPr>
          <p:cNvPr id="20" name="Picture 20"/>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09248" y="1739514"/>
            <a:ext cx="1783556"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8" descr="http://images.ezgif.com/tmp/gif_232x188_6af960.gif"/>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5857874" y="1731182"/>
            <a:ext cx="1077516" cy="8727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8464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Why data analytics? Commercial viewpoint</a:t>
            </a:r>
            <a:endParaRPr lang="en-US" sz="2800" dirty="0">
              <a:solidFill>
                <a:srgbClr val="054A89"/>
              </a:solidFill>
            </a:endParaRPr>
          </a:p>
        </p:txBody>
      </p:sp>
      <p:sp>
        <p:nvSpPr>
          <p:cNvPr id="6" name="Text Placeholder 5"/>
          <p:cNvSpPr>
            <a:spLocks noGrp="1"/>
          </p:cNvSpPr>
          <p:nvPr>
            <p:ph type="body" sz="quarter" idx="12"/>
          </p:nvPr>
        </p:nvSpPr>
        <p:spPr>
          <a:xfrm>
            <a:off x="435181" y="1001214"/>
            <a:ext cx="5888381" cy="3294366"/>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ts val="225"/>
              </a:spcBef>
              <a:spcAft>
                <a:spcPts val="225"/>
              </a:spcAft>
            </a:pPr>
            <a:r>
              <a:rPr lang="en-US" altLang="en-US" sz="2000" dirty="0"/>
              <a:t>Lots of data is being collected and warehoused </a:t>
            </a:r>
          </a:p>
          <a:p>
            <a:pPr marL="720000" lvl="1"/>
            <a:r>
              <a:rPr lang="en-US" altLang="en-US" sz="1600" dirty="0"/>
              <a:t>Web data</a:t>
            </a:r>
          </a:p>
          <a:p>
            <a:pPr marL="900000" lvl="2">
              <a:spcBef>
                <a:spcPts val="225"/>
              </a:spcBef>
              <a:spcAft>
                <a:spcPts val="225"/>
              </a:spcAft>
            </a:pPr>
            <a:r>
              <a:rPr lang="en-US" altLang="en-US" sz="1350" dirty="0"/>
              <a:t>Yahoo has Peta Bytes of web data</a:t>
            </a:r>
          </a:p>
          <a:p>
            <a:pPr marL="900000" lvl="2">
              <a:spcBef>
                <a:spcPts val="225"/>
              </a:spcBef>
              <a:spcAft>
                <a:spcPts val="225"/>
              </a:spcAft>
            </a:pPr>
            <a:r>
              <a:rPr lang="en-US" altLang="en-US" sz="1350" dirty="0"/>
              <a:t>Facebook has billions of active users</a:t>
            </a:r>
          </a:p>
          <a:p>
            <a:pPr marL="720000" lvl="1"/>
            <a:r>
              <a:rPr lang="en-US" altLang="en-US" sz="1600" dirty="0"/>
              <a:t>Purchases at department or grocery stores, e-commerce</a:t>
            </a:r>
          </a:p>
          <a:p>
            <a:pPr marL="900000" lvl="2">
              <a:spcBef>
                <a:spcPts val="225"/>
              </a:spcBef>
              <a:spcAft>
                <a:spcPts val="225"/>
              </a:spcAft>
            </a:pPr>
            <a:r>
              <a:rPr lang="en-US" altLang="en-US" sz="1350" dirty="0"/>
              <a:t> Amazon handles billions of visits/months (2021)</a:t>
            </a:r>
          </a:p>
          <a:p>
            <a:pPr marL="720000" lvl="1"/>
            <a:r>
              <a:rPr lang="en-US" altLang="en-US" sz="1600" dirty="0"/>
              <a:t>Bank/Credit card transactions</a:t>
            </a:r>
          </a:p>
          <a:p>
            <a:pPr>
              <a:spcBef>
                <a:spcPts val="225"/>
              </a:spcBef>
              <a:spcAft>
                <a:spcPts val="225"/>
              </a:spcAft>
            </a:pPr>
            <a:r>
              <a:rPr lang="en-US" altLang="en-US" sz="2000" dirty="0"/>
              <a:t>Computers have become cheaper and more powerful</a:t>
            </a:r>
          </a:p>
          <a:p>
            <a:pPr>
              <a:spcBef>
                <a:spcPts val="225"/>
              </a:spcBef>
              <a:spcAft>
                <a:spcPts val="225"/>
              </a:spcAft>
            </a:pPr>
            <a:r>
              <a:rPr lang="en-US" altLang="en-US" sz="2000" dirty="0"/>
              <a:t>Competitive pressure is strong </a:t>
            </a:r>
          </a:p>
          <a:p>
            <a:pPr marL="720000" lvl="1"/>
            <a:r>
              <a:rPr lang="en-US" altLang="en-US" sz="1600" dirty="0"/>
              <a:t>Provide better, customized services for an edge (e.g. in Customer Relationship Management)</a:t>
            </a:r>
          </a:p>
          <a:p>
            <a:pPr marL="342900" lvl="1" indent="0">
              <a:lnSpc>
                <a:spcPct val="110000"/>
              </a:lnSpc>
              <a:spcBef>
                <a:spcPts val="270"/>
              </a:spcBef>
              <a:buNone/>
            </a:pPr>
            <a:endParaRPr lang="en-US" sz="1050" dirty="0"/>
          </a:p>
          <a:p>
            <a:endParaRPr lang="en-US" dirty="0"/>
          </a:p>
        </p:txBody>
      </p:sp>
      <p:pic>
        <p:nvPicPr>
          <p:cNvPr id="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431" y="1275606"/>
            <a:ext cx="90011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281" y="1389905"/>
            <a:ext cx="1071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7882" y="1980455"/>
            <a:ext cx="8572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6594" y="1912591"/>
            <a:ext cx="857250" cy="73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05606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Why data analytics? Scientific viewpoint</a:t>
            </a:r>
            <a:endParaRPr lang="en-US" sz="2800" dirty="0">
              <a:solidFill>
                <a:srgbClr val="054A89"/>
              </a:solidFill>
            </a:endParaRPr>
          </a:p>
        </p:txBody>
      </p:sp>
      <p:sp>
        <p:nvSpPr>
          <p:cNvPr id="6" name="Text Placeholder 5"/>
          <p:cNvSpPr>
            <a:spLocks noGrp="1"/>
          </p:cNvSpPr>
          <p:nvPr>
            <p:ph type="body" sz="quarter" idx="12"/>
          </p:nvPr>
        </p:nvSpPr>
        <p:spPr>
          <a:xfrm>
            <a:off x="411813" y="1123195"/>
            <a:ext cx="5337178" cy="3294366"/>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ts val="225"/>
              </a:spcBef>
              <a:spcAft>
                <a:spcPts val="225"/>
              </a:spcAft>
            </a:pPr>
            <a:r>
              <a:rPr lang="en-US" altLang="en-US" sz="2000" dirty="0"/>
              <a:t>Data collected and stored at enormous speeds</a:t>
            </a:r>
          </a:p>
          <a:p>
            <a:pPr marL="720000" lvl="1"/>
            <a:r>
              <a:rPr lang="en-US" altLang="en-US" sz="1600" dirty="0"/>
              <a:t>Remote sensors on a satellite</a:t>
            </a:r>
          </a:p>
          <a:p>
            <a:pPr marL="900000" lvl="2">
              <a:spcBef>
                <a:spcPts val="225"/>
              </a:spcBef>
              <a:spcAft>
                <a:spcPts val="225"/>
              </a:spcAft>
            </a:pPr>
            <a:r>
              <a:rPr lang="en-US" altLang="en-US" sz="1200" dirty="0"/>
              <a:t>NASA EOSDIS archives over </a:t>
            </a:r>
            <a:br>
              <a:rPr lang="en-US" altLang="en-US" sz="1200" dirty="0"/>
            </a:br>
            <a:r>
              <a:rPr lang="en-US" altLang="en-US" sz="1200" dirty="0"/>
              <a:t>petabytes of earth science data / year </a:t>
            </a:r>
          </a:p>
          <a:p>
            <a:pPr marL="720000" lvl="1"/>
            <a:r>
              <a:rPr lang="en-US" altLang="en-US" sz="1600" dirty="0"/>
              <a:t>Telescopes scanning the skies</a:t>
            </a:r>
          </a:p>
          <a:p>
            <a:pPr marL="900000" lvl="2">
              <a:spcBef>
                <a:spcPts val="225"/>
              </a:spcBef>
              <a:spcAft>
                <a:spcPts val="225"/>
              </a:spcAft>
            </a:pPr>
            <a:r>
              <a:rPr lang="en-US" altLang="en-US" sz="1200" dirty="0"/>
              <a:t> Sky survey data</a:t>
            </a:r>
          </a:p>
          <a:p>
            <a:pPr marL="720000" lvl="1"/>
            <a:r>
              <a:rPr lang="en-US" altLang="en-US" sz="1500" dirty="0"/>
              <a:t>High-throughput biological data</a:t>
            </a:r>
          </a:p>
          <a:p>
            <a:pPr marL="720000" lvl="1"/>
            <a:r>
              <a:rPr lang="en-US" altLang="en-US" sz="1600" dirty="0"/>
              <a:t>Scientific simulations </a:t>
            </a:r>
          </a:p>
          <a:p>
            <a:pPr marL="900000" lvl="2">
              <a:spcBef>
                <a:spcPts val="225"/>
              </a:spcBef>
              <a:spcAft>
                <a:spcPts val="225"/>
              </a:spcAft>
            </a:pPr>
            <a:r>
              <a:rPr lang="en-US" altLang="en-US" sz="1350" dirty="0"/>
              <a:t> </a:t>
            </a:r>
            <a:r>
              <a:rPr lang="en-US" altLang="en-US" sz="1200" dirty="0"/>
              <a:t>terabytes of data generated in a few hours</a:t>
            </a:r>
            <a:endParaRPr lang="en-US" altLang="en-US" sz="1050" dirty="0"/>
          </a:p>
          <a:p>
            <a:pPr>
              <a:spcBef>
                <a:spcPts val="225"/>
              </a:spcBef>
              <a:spcAft>
                <a:spcPts val="225"/>
              </a:spcAft>
            </a:pPr>
            <a:r>
              <a:rPr lang="en-US" altLang="en-US" sz="2000" dirty="0"/>
              <a:t>Data mining/analytics helps scientists</a:t>
            </a:r>
          </a:p>
          <a:p>
            <a:pPr marL="720000" lvl="1"/>
            <a:r>
              <a:rPr lang="en-US" altLang="en-US" sz="1500" dirty="0"/>
              <a:t>in automated analysis of massive datasets</a:t>
            </a:r>
          </a:p>
          <a:p>
            <a:pPr marL="720000" lvl="1"/>
            <a:r>
              <a:rPr lang="en-US" altLang="en-US" sz="1500" dirty="0"/>
              <a:t>In hypothesis formation</a:t>
            </a:r>
            <a:endParaRPr lang="en-US" sz="1050" dirty="0"/>
          </a:p>
          <a:p>
            <a:endParaRPr lang="en-US" dirty="0"/>
          </a:p>
        </p:txBody>
      </p:sp>
      <p:graphicFrame>
        <p:nvGraphicFramePr>
          <p:cNvPr id="10" name="Object 14"/>
          <p:cNvGraphicFramePr>
            <a:graphicFrameLocks noChangeAspect="1"/>
          </p:cNvGraphicFramePr>
          <p:nvPr/>
        </p:nvGraphicFramePr>
        <p:xfrm>
          <a:off x="7460213" y="1107074"/>
          <a:ext cx="1214121" cy="942318"/>
        </p:xfrm>
        <a:graphic>
          <a:graphicData uri="http://schemas.openxmlformats.org/presentationml/2006/ole">
            <mc:AlternateContent xmlns:mc="http://schemas.openxmlformats.org/markup-compatibility/2006">
              <mc:Choice xmlns:v="urn:schemas-microsoft-com:vml" Requires="v">
                <p:oleObj name="VISIO" r:id="rId3" imgW="2557272" imgH="1991868" progId="Visio.Drawing.11">
                  <p:embed/>
                </p:oleObj>
              </mc:Choice>
              <mc:Fallback>
                <p:oleObj name="VISIO" r:id="rId3" imgW="2557272" imgH="1991868" progId="Visio.Drawing.11">
                  <p:embed/>
                  <p:pic>
                    <p:nvPicPr>
                      <p:cNvPr id="1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0213" y="1107074"/>
                        <a:ext cx="1214121" cy="942318"/>
                      </a:xfrm>
                      <a:prstGeom prst="rect">
                        <a:avLst/>
                      </a:prstGeom>
                      <a:noFill/>
                      <a:ln>
                        <a:noFill/>
                      </a:ln>
                    </p:spPr>
                  </p:pic>
                </p:oleObj>
              </mc:Fallback>
            </mc:AlternateContent>
          </a:graphicData>
        </a:graphic>
      </p:graphicFrame>
      <p:graphicFrame>
        <p:nvGraphicFramePr>
          <p:cNvPr id="11" name="Object 15"/>
          <p:cNvGraphicFramePr>
            <a:graphicFrameLocks noChangeAspect="1"/>
          </p:cNvGraphicFramePr>
          <p:nvPr/>
        </p:nvGraphicFramePr>
        <p:xfrm>
          <a:off x="7503021" y="2438036"/>
          <a:ext cx="1344205" cy="1066058"/>
        </p:xfrm>
        <a:graphic>
          <a:graphicData uri="http://schemas.openxmlformats.org/presentationml/2006/ole">
            <mc:AlternateContent xmlns:mc="http://schemas.openxmlformats.org/markup-compatibility/2006">
              <mc:Choice xmlns:v="urn:schemas-microsoft-com:vml" Requires="v">
                <p:oleObj name="VISIO" r:id="rId5" imgW="2401824" imgH="1491996" progId="Visio.Drawing.11">
                  <p:embed/>
                </p:oleObj>
              </mc:Choice>
              <mc:Fallback>
                <p:oleObj name="VISIO" r:id="rId5" imgW="2401824" imgH="1491996" progId="Visio.Drawing.11">
                  <p:embed/>
                  <p:pic>
                    <p:nvPicPr>
                      <p:cNvPr id="11"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3021" y="2438036"/>
                        <a:ext cx="1344205" cy="1066058"/>
                      </a:xfrm>
                      <a:prstGeom prst="rect">
                        <a:avLst/>
                      </a:prstGeom>
                      <a:noFill/>
                      <a:ln>
                        <a:noFill/>
                      </a:ln>
                    </p:spPr>
                  </p:pic>
                </p:oleObj>
              </mc:Fallback>
            </mc:AlternateContent>
          </a:graphicData>
        </a:graphic>
      </p:graphicFrame>
      <p:pic>
        <p:nvPicPr>
          <p:cNvPr id="12" name="Picture 2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98101" y="1113028"/>
            <a:ext cx="1370645" cy="937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
          <p:cNvSpPr>
            <a:spLocks noChangeArrowheads="1"/>
          </p:cNvSpPr>
          <p:nvPr/>
        </p:nvSpPr>
        <p:spPr bwMode="auto">
          <a:xfrm>
            <a:off x="5841219" y="2141728"/>
            <a:ext cx="124327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lgn="ctr">
              <a:spcBef>
                <a:spcPct val="0"/>
              </a:spcBef>
              <a:spcAft>
                <a:spcPct val="0"/>
              </a:spcAft>
              <a:buClrTx/>
              <a:buSzTx/>
              <a:buFontTx/>
              <a:buNone/>
            </a:pPr>
            <a:r>
              <a:rPr lang="en-US" altLang="en-US" sz="1050"/>
              <a:t>fMRI Data from Brain</a:t>
            </a:r>
          </a:p>
        </p:txBody>
      </p:sp>
      <p:sp>
        <p:nvSpPr>
          <p:cNvPr id="14" name="Rectangle 23"/>
          <p:cNvSpPr>
            <a:spLocks noChangeArrowheads="1"/>
          </p:cNvSpPr>
          <p:nvPr/>
        </p:nvSpPr>
        <p:spPr bwMode="auto">
          <a:xfrm>
            <a:off x="7574239" y="2109581"/>
            <a:ext cx="101260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lgn="ctr">
              <a:spcBef>
                <a:spcPct val="0"/>
              </a:spcBef>
              <a:spcAft>
                <a:spcPct val="0"/>
              </a:spcAft>
              <a:buClrTx/>
              <a:buSzTx/>
              <a:buFontTx/>
              <a:buNone/>
            </a:pPr>
            <a:r>
              <a:rPr lang="en-US" altLang="en-US" sz="1050"/>
              <a:t>Sky Survey Data</a:t>
            </a:r>
          </a:p>
        </p:txBody>
      </p:sp>
      <p:sp>
        <p:nvSpPr>
          <p:cNvPr id="15" name="Rectangle 24"/>
          <p:cNvSpPr>
            <a:spLocks noChangeArrowheads="1"/>
          </p:cNvSpPr>
          <p:nvPr/>
        </p:nvSpPr>
        <p:spPr bwMode="auto">
          <a:xfrm>
            <a:off x="7540997" y="3570478"/>
            <a:ext cx="13233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lgn="ctr">
              <a:spcBef>
                <a:spcPct val="0"/>
              </a:spcBef>
              <a:spcAft>
                <a:spcPct val="0"/>
              </a:spcAft>
              <a:buClrTx/>
              <a:buSzTx/>
              <a:buFontTx/>
              <a:buNone/>
            </a:pPr>
            <a:r>
              <a:rPr lang="en-US" altLang="en-US" sz="1050"/>
              <a:t>Gene Expression Data</a:t>
            </a:r>
          </a:p>
        </p:txBody>
      </p:sp>
      <p:sp>
        <p:nvSpPr>
          <p:cNvPr id="16" name="Rectangle 25"/>
          <p:cNvSpPr>
            <a:spLocks noChangeArrowheads="1"/>
          </p:cNvSpPr>
          <p:nvPr/>
        </p:nvSpPr>
        <p:spPr bwMode="auto">
          <a:xfrm>
            <a:off x="5476910" y="3495488"/>
            <a:ext cx="168386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lgn="ctr">
              <a:spcBef>
                <a:spcPct val="0"/>
              </a:spcBef>
              <a:spcAft>
                <a:spcPct val="0"/>
              </a:spcAft>
              <a:buClrTx/>
              <a:buSzTx/>
              <a:buFontTx/>
              <a:buNone/>
            </a:pPr>
            <a:r>
              <a:rPr lang="en-US" altLang="en-US" sz="1050"/>
              <a:t>Surface Temperature of Earth</a:t>
            </a:r>
          </a:p>
        </p:txBody>
      </p:sp>
      <p:pic>
        <p:nvPicPr>
          <p:cNvPr id="17" name="Picture 18" descr="http://im2.ezgif.com/tmp/ezgif-1403672989.gif"/>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90102" y="2487028"/>
            <a:ext cx="1643505" cy="91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60043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416217" y="428627"/>
            <a:ext cx="9106724" cy="505438"/>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400" dirty="0">
                <a:solidFill>
                  <a:srgbClr val="054A89"/>
                </a:solidFill>
              </a:rPr>
              <a:t>Great opportunities to solve society’s major problems</a:t>
            </a:r>
            <a:endParaRPr lang="en-US" sz="2400" dirty="0">
              <a:solidFill>
                <a:srgbClr val="054A89"/>
              </a:solidFill>
            </a:endParaRPr>
          </a:p>
        </p:txBody>
      </p:sp>
      <p:pic>
        <p:nvPicPr>
          <p:cNvPr id="18" name="Content Placeholder 13" descr="basf-949686-plant-biotechnology-l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752" y="2747483"/>
            <a:ext cx="2000250" cy="1493044"/>
          </a:xfrm>
          <a:prstGeom prst="rect">
            <a:avLst/>
          </a:prstGeom>
        </p:spPr>
      </p:pic>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682" y="1018725"/>
            <a:ext cx="2400300" cy="140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descr="http://countrylivingoffgrid.com/resources/aboutus_im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682" y="2733225"/>
            <a:ext cx="2457450" cy="15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b="12283"/>
          <a:stretch>
            <a:fillRect/>
          </a:stretch>
        </p:blipFill>
        <p:spPr bwMode="auto">
          <a:xfrm>
            <a:off x="4708427" y="997294"/>
            <a:ext cx="26289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 name="TextBox 9"/>
          <p:cNvSpPr txBox="1">
            <a:spLocks noChangeArrowheads="1"/>
          </p:cNvSpPr>
          <p:nvPr/>
        </p:nvSpPr>
        <p:spPr bwMode="auto">
          <a:xfrm>
            <a:off x="1753737" y="2447475"/>
            <a:ext cx="2242426" cy="20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6" rIns="68573" bIns="34286">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hangingPunct="1">
              <a:spcBef>
                <a:spcPct val="0"/>
              </a:spcBef>
              <a:spcAft>
                <a:spcPct val="0"/>
              </a:spcAft>
              <a:buClrTx/>
              <a:buSzTx/>
              <a:buFontTx/>
              <a:buNone/>
            </a:pPr>
            <a:r>
              <a:rPr lang="en-US" altLang="en-US" sz="900">
                <a:cs typeface="Arial" panose="020B0604020202020204" pitchFamily="34" charset="0"/>
              </a:rPr>
              <a:t>Improving health care and reducing costs</a:t>
            </a:r>
          </a:p>
        </p:txBody>
      </p:sp>
      <p:sp>
        <p:nvSpPr>
          <p:cNvPr id="24" name="TextBox 10"/>
          <p:cNvSpPr txBox="1">
            <a:spLocks noChangeArrowheads="1"/>
          </p:cNvSpPr>
          <p:nvPr/>
        </p:nvSpPr>
        <p:spPr bwMode="auto">
          <a:xfrm>
            <a:off x="1740640" y="4276275"/>
            <a:ext cx="2254448" cy="20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6" rIns="68573" bIns="34286">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hangingPunct="1">
              <a:spcBef>
                <a:spcPct val="0"/>
              </a:spcBef>
              <a:spcAft>
                <a:spcPct val="0"/>
              </a:spcAft>
              <a:buClrTx/>
              <a:buSzTx/>
              <a:buFontTx/>
              <a:buNone/>
            </a:pPr>
            <a:r>
              <a:rPr lang="en-US" altLang="en-US" sz="900">
                <a:cs typeface="Arial" panose="020B0604020202020204" pitchFamily="34" charset="0"/>
              </a:rPr>
              <a:t>Finding alternative/ green energy sources</a:t>
            </a:r>
          </a:p>
        </p:txBody>
      </p:sp>
      <p:sp>
        <p:nvSpPr>
          <p:cNvPr id="25" name="TextBox 11"/>
          <p:cNvSpPr txBox="1">
            <a:spLocks noChangeArrowheads="1"/>
          </p:cNvSpPr>
          <p:nvPr/>
        </p:nvSpPr>
        <p:spPr bwMode="auto">
          <a:xfrm>
            <a:off x="4875554" y="2411757"/>
            <a:ext cx="2147448" cy="20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6" rIns="68573" bIns="34286">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hangingPunct="1">
              <a:spcBef>
                <a:spcPct val="0"/>
              </a:spcBef>
              <a:spcAft>
                <a:spcPct val="0"/>
              </a:spcAft>
              <a:buClrTx/>
              <a:buSzTx/>
              <a:buFontTx/>
              <a:buNone/>
            </a:pPr>
            <a:r>
              <a:rPr lang="en-US" altLang="en-US" sz="900">
                <a:cs typeface="Arial" panose="020B0604020202020204" pitchFamily="34" charset="0"/>
              </a:rPr>
              <a:t>Predicting the impact of climate change</a:t>
            </a:r>
          </a:p>
        </p:txBody>
      </p:sp>
      <p:sp>
        <p:nvSpPr>
          <p:cNvPr id="26" name="TextBox 14"/>
          <p:cNvSpPr txBox="1">
            <a:spLocks noChangeArrowheads="1"/>
          </p:cNvSpPr>
          <p:nvPr/>
        </p:nvSpPr>
        <p:spPr bwMode="auto">
          <a:xfrm>
            <a:off x="5038002" y="4195390"/>
            <a:ext cx="1832458" cy="3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6" rIns="68573" bIns="34286">
            <a:spAutoFit/>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hangingPunct="1">
              <a:spcBef>
                <a:spcPct val="0"/>
              </a:spcBef>
              <a:spcAft>
                <a:spcPct val="0"/>
              </a:spcAft>
              <a:buClrTx/>
              <a:buSzTx/>
              <a:buFontTx/>
              <a:buNone/>
            </a:pPr>
            <a:r>
              <a:rPr lang="en-US" altLang="en-US" sz="900" dirty="0">
                <a:cs typeface="Arial" panose="020B0604020202020204" pitchFamily="34" charset="0"/>
              </a:rPr>
              <a:t>Reducing hunger and poverty by </a:t>
            </a:r>
          </a:p>
          <a:p>
            <a:pPr hangingPunct="1">
              <a:spcBef>
                <a:spcPct val="0"/>
              </a:spcBef>
              <a:spcAft>
                <a:spcPct val="0"/>
              </a:spcAft>
              <a:buClrTx/>
              <a:buSzTx/>
              <a:buFontTx/>
              <a:buNone/>
            </a:pPr>
            <a:r>
              <a:rPr lang="en-US" altLang="en-US" sz="900" dirty="0">
                <a:cs typeface="Arial" panose="020B0604020202020204" pitchFamily="34" charset="0"/>
              </a:rPr>
              <a:t>increasing agriculture production</a:t>
            </a:r>
          </a:p>
        </p:txBody>
      </p:sp>
    </p:spTree>
    <p:extLst>
      <p:ext uri="{BB962C8B-B14F-4D97-AF65-F5344CB8AC3E}">
        <p14:creationId xmlns:p14="http://schemas.microsoft.com/office/powerpoint/2010/main" val="193950947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r>
              <a:rPr lang="en-US" altLang="en-US" sz="2800" dirty="0">
                <a:solidFill>
                  <a:srgbClr val="054A89"/>
                </a:solidFill>
              </a:rPr>
              <a:t>Why not traditional data analysis?</a:t>
            </a:r>
            <a:endParaRPr lang="en-US" sz="2800" dirty="0">
              <a:solidFill>
                <a:srgbClr val="054A89"/>
              </a:solidFill>
            </a:endParaRPr>
          </a:p>
        </p:txBody>
      </p:sp>
      <p:sp>
        <p:nvSpPr>
          <p:cNvPr id="6" name="Text Placeholder 5"/>
          <p:cNvSpPr>
            <a:spLocks noGrp="1"/>
          </p:cNvSpPr>
          <p:nvPr>
            <p:ph type="body" sz="quarter" idx="12"/>
          </p:nvPr>
        </p:nvSpPr>
        <p:spPr>
          <a:xfrm>
            <a:off x="447032" y="934065"/>
            <a:ext cx="8280751" cy="3010289"/>
          </a:xfrm>
        </p:spPr>
        <p:txBody>
          <a:bodyPr/>
          <a:lstStyle>
            <a:defPPr>
              <a:defRPr lang="en-AU"/>
            </a:defPPr>
            <a:lvl1pPr algn="l" rtl="0" eaLnBrk="0" fontAlgn="base" hangingPunct="0">
              <a:spcBef>
                <a:spcPct val="0"/>
              </a:spcBef>
              <a:spcAft>
                <a:spcPct val="0"/>
              </a:spcAft>
              <a:defRPr sz="1800" kern="1200">
                <a:solidFill>
                  <a:schemeClr val="tx1"/>
                </a:solidFill>
                <a:latin typeface="Arial" charset="0"/>
                <a:ea typeface="+mn-ea"/>
                <a:cs typeface="Arial" charset="0"/>
              </a:defRPr>
            </a:lvl1pPr>
            <a:lvl2pPr marL="342900" algn="l" rtl="0" eaLnBrk="0" fontAlgn="base" hangingPunct="0">
              <a:spcBef>
                <a:spcPct val="0"/>
              </a:spcBef>
              <a:spcAft>
                <a:spcPct val="0"/>
              </a:spcAft>
              <a:defRPr sz="1800" kern="1200">
                <a:solidFill>
                  <a:schemeClr val="tx1"/>
                </a:solidFill>
                <a:latin typeface="Arial" charset="0"/>
                <a:ea typeface="+mn-ea"/>
                <a:cs typeface="Arial" charset="0"/>
              </a:defRPr>
            </a:lvl2pPr>
            <a:lvl3pPr marL="685800" algn="l" rtl="0" eaLnBrk="0" fontAlgn="base" hangingPunct="0">
              <a:spcBef>
                <a:spcPct val="0"/>
              </a:spcBef>
              <a:spcAft>
                <a:spcPct val="0"/>
              </a:spcAft>
              <a:defRPr sz="1800" kern="1200">
                <a:solidFill>
                  <a:schemeClr val="tx1"/>
                </a:solidFill>
                <a:latin typeface="Arial" charset="0"/>
                <a:ea typeface="+mn-ea"/>
                <a:cs typeface="Arial" charset="0"/>
              </a:defRPr>
            </a:lvl3pPr>
            <a:lvl4pPr marL="1028700" algn="l" rtl="0" eaLnBrk="0" fontAlgn="base" hangingPunct="0">
              <a:spcBef>
                <a:spcPct val="0"/>
              </a:spcBef>
              <a:spcAft>
                <a:spcPct val="0"/>
              </a:spcAft>
              <a:defRPr sz="1800" kern="1200">
                <a:solidFill>
                  <a:schemeClr val="tx1"/>
                </a:solidFill>
                <a:latin typeface="Arial" charset="0"/>
                <a:ea typeface="+mn-ea"/>
                <a:cs typeface="Arial" charset="0"/>
              </a:defRPr>
            </a:lvl4pPr>
            <a:lvl5pPr marL="1371600" algn="l" rtl="0" eaLnBrk="0" fontAlgn="base" hangingPunct="0">
              <a:spcBef>
                <a:spcPct val="0"/>
              </a:spcBef>
              <a:spcAft>
                <a:spcPct val="0"/>
              </a:spcAft>
              <a:defRPr sz="1800" kern="1200">
                <a:solidFill>
                  <a:schemeClr val="tx1"/>
                </a:solidFill>
                <a:latin typeface="Arial" charset="0"/>
                <a:ea typeface="+mn-ea"/>
                <a:cs typeface="Arial" charset="0"/>
              </a:defRPr>
            </a:lvl5pPr>
            <a:lvl6pPr marL="1714500" algn="l" defTabSz="685800" rtl="0" eaLnBrk="1" latinLnBrk="0" hangingPunct="1">
              <a:defRPr sz="1800" kern="1200">
                <a:solidFill>
                  <a:schemeClr val="tx1"/>
                </a:solidFill>
                <a:latin typeface="Arial" charset="0"/>
                <a:ea typeface="+mn-ea"/>
                <a:cs typeface="Arial" charset="0"/>
              </a:defRPr>
            </a:lvl6pPr>
            <a:lvl7pPr marL="2057400" algn="l" defTabSz="685800" rtl="0" eaLnBrk="1" latinLnBrk="0" hangingPunct="1">
              <a:defRPr sz="1800" kern="1200">
                <a:solidFill>
                  <a:schemeClr val="tx1"/>
                </a:solidFill>
                <a:latin typeface="Arial" charset="0"/>
                <a:ea typeface="+mn-ea"/>
                <a:cs typeface="Arial" charset="0"/>
              </a:defRPr>
            </a:lvl7pPr>
            <a:lvl8pPr marL="2400300" algn="l" defTabSz="685800" rtl="0" eaLnBrk="1" latinLnBrk="0" hangingPunct="1">
              <a:defRPr sz="1800" kern="1200">
                <a:solidFill>
                  <a:schemeClr val="tx1"/>
                </a:solidFill>
                <a:latin typeface="Arial" charset="0"/>
                <a:ea typeface="+mn-ea"/>
                <a:cs typeface="Arial" charset="0"/>
              </a:defRPr>
            </a:lvl8pPr>
            <a:lvl9pPr marL="2743200" algn="l" defTabSz="685800" rtl="0" eaLnBrk="1" latinLnBrk="0" hangingPunct="1">
              <a:defRPr sz="1800" kern="1200">
                <a:solidFill>
                  <a:schemeClr val="tx1"/>
                </a:solidFill>
                <a:latin typeface="Arial" charset="0"/>
                <a:ea typeface="+mn-ea"/>
                <a:cs typeface="Arial" charset="0"/>
              </a:defRPr>
            </a:lvl9pPr>
          </a:lstStyle>
          <a:p>
            <a:pPr>
              <a:spcBef>
                <a:spcPts val="150"/>
              </a:spcBef>
              <a:spcAft>
                <a:spcPts val="150"/>
              </a:spcAft>
            </a:pPr>
            <a:r>
              <a:rPr lang="en-US" altLang="en-US" sz="2000" dirty="0"/>
              <a:t>Tremendous amount of data</a:t>
            </a:r>
          </a:p>
          <a:p>
            <a:pPr marL="720000" lvl="1">
              <a:spcBef>
                <a:spcPts val="150"/>
              </a:spcBef>
              <a:spcAft>
                <a:spcPts val="150"/>
              </a:spcAft>
            </a:pPr>
            <a:r>
              <a:rPr lang="en-US" altLang="en-US" sz="1600" dirty="0"/>
              <a:t>Algorithms must be highly scalable to handle large volume of data</a:t>
            </a:r>
          </a:p>
          <a:p>
            <a:pPr>
              <a:spcBef>
                <a:spcPts val="150"/>
              </a:spcBef>
              <a:spcAft>
                <a:spcPts val="150"/>
              </a:spcAft>
            </a:pPr>
            <a:r>
              <a:rPr lang="en-US" altLang="en-US" sz="2000" dirty="0"/>
              <a:t>High-dimensionality of data </a:t>
            </a:r>
          </a:p>
          <a:p>
            <a:pPr marL="720000" lvl="1">
              <a:spcBef>
                <a:spcPts val="150"/>
              </a:spcBef>
              <a:spcAft>
                <a:spcPts val="150"/>
              </a:spcAft>
            </a:pPr>
            <a:r>
              <a:rPr lang="en-US" altLang="en-US" sz="1600" dirty="0"/>
              <a:t>Gene expression data, such as those generated using micro-array and next generation sequencing technologies may have tens of thousands of dimensions</a:t>
            </a:r>
          </a:p>
          <a:p>
            <a:pPr>
              <a:spcBef>
                <a:spcPts val="150"/>
              </a:spcBef>
              <a:spcAft>
                <a:spcPts val="150"/>
              </a:spcAft>
            </a:pPr>
            <a:r>
              <a:rPr lang="en-US" altLang="en-US" sz="2000" dirty="0"/>
              <a:t>High complexity of data</a:t>
            </a:r>
          </a:p>
          <a:p>
            <a:pPr marL="720000" lvl="1">
              <a:spcBef>
                <a:spcPts val="150"/>
              </a:spcBef>
              <a:spcAft>
                <a:spcPts val="150"/>
              </a:spcAft>
            </a:pPr>
            <a:r>
              <a:rPr lang="en-US" altLang="en-US" sz="1600" dirty="0"/>
              <a:t>Data streams and sensor data</a:t>
            </a:r>
          </a:p>
          <a:p>
            <a:pPr marL="720000" lvl="1">
              <a:spcBef>
                <a:spcPts val="150"/>
              </a:spcBef>
              <a:spcAft>
                <a:spcPts val="150"/>
              </a:spcAft>
            </a:pPr>
            <a:r>
              <a:rPr lang="en-US" altLang="en-US" sz="1600" dirty="0"/>
              <a:t>Time-series data, temporal data, sequence data </a:t>
            </a:r>
          </a:p>
          <a:p>
            <a:pPr marL="720000" lvl="1">
              <a:spcBef>
                <a:spcPts val="150"/>
              </a:spcBef>
              <a:spcAft>
                <a:spcPts val="150"/>
              </a:spcAft>
            </a:pPr>
            <a:r>
              <a:rPr lang="en-US" altLang="en-US" sz="1600" dirty="0"/>
              <a:t>Structure data, graphs, social networks and multi-linked data</a:t>
            </a:r>
          </a:p>
          <a:p>
            <a:pPr marL="720000" lvl="1">
              <a:spcBef>
                <a:spcPts val="150"/>
              </a:spcBef>
              <a:spcAft>
                <a:spcPts val="150"/>
              </a:spcAft>
            </a:pPr>
            <a:r>
              <a:rPr lang="en-US" altLang="en-US" sz="1600" dirty="0"/>
              <a:t>Heterogeneous databases and legacy databases</a:t>
            </a:r>
          </a:p>
          <a:p>
            <a:pPr marL="720000" lvl="1">
              <a:spcBef>
                <a:spcPts val="150"/>
              </a:spcBef>
              <a:spcAft>
                <a:spcPts val="150"/>
              </a:spcAft>
            </a:pPr>
            <a:r>
              <a:rPr lang="en-US" altLang="en-US" sz="1600" dirty="0"/>
              <a:t>Spatial, spatiotemporal, multimedia, text and Web data</a:t>
            </a:r>
          </a:p>
          <a:p>
            <a:pPr marL="720000" lvl="1">
              <a:spcBef>
                <a:spcPts val="150"/>
              </a:spcBef>
              <a:spcAft>
                <a:spcPts val="150"/>
              </a:spcAft>
            </a:pPr>
            <a:r>
              <a:rPr lang="en-US" altLang="en-US" sz="1600" dirty="0"/>
              <a:t>Software programs, scientific simulations</a:t>
            </a:r>
          </a:p>
          <a:p>
            <a:pPr>
              <a:spcBef>
                <a:spcPts val="150"/>
              </a:spcBef>
              <a:spcAft>
                <a:spcPts val="150"/>
              </a:spcAft>
            </a:pPr>
            <a:r>
              <a:rPr lang="en-US" altLang="en-US" sz="2000" dirty="0"/>
              <a:t>New and sophisticated applications</a:t>
            </a:r>
          </a:p>
          <a:p>
            <a:pPr marL="342900" lvl="1" indent="0">
              <a:lnSpc>
                <a:spcPct val="110000"/>
              </a:lnSpc>
              <a:spcBef>
                <a:spcPts val="270"/>
              </a:spcBef>
              <a:buNone/>
            </a:pPr>
            <a:endParaRPr lang="en-US" sz="1050" dirty="0"/>
          </a:p>
          <a:p>
            <a:endParaRPr lang="en-US" dirty="0"/>
          </a:p>
        </p:txBody>
      </p:sp>
    </p:spTree>
    <p:extLst>
      <p:ext uri="{BB962C8B-B14F-4D97-AF65-F5344CB8AC3E}">
        <p14:creationId xmlns:p14="http://schemas.microsoft.com/office/powerpoint/2010/main" val="1848142926"/>
      </p:ext>
    </p:extLst>
  </p:cSld>
  <p:clrMapOvr>
    <a:masterClrMapping/>
  </p:clrMapOvr>
  <p:transition/>
</p:sld>
</file>

<file path=ppt/theme/theme1.xml><?xml version="1.0" encoding="utf-8"?>
<a:theme xmlns:a="http://schemas.openxmlformats.org/drawingml/2006/main" name="UniSA PPT - Logo footer">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nisa_powerpoint_with_logo_footer" id="{F7B5DB39-39F9-624B-BD92-6F76FFB7D372}" vid="{E5A5EEF1-1B5B-584B-9F67-4251EF784B3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UniSA PPT - Logo footer</Template>
  <TotalTime>2715</TotalTime>
  <Words>2674</Words>
  <Application>Microsoft Office PowerPoint</Application>
  <PresentationFormat>On-screen Show (16:9)</PresentationFormat>
  <Paragraphs>270</Paragraphs>
  <Slides>35</Slides>
  <Notes>30</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35</vt:i4>
      </vt:variant>
    </vt:vector>
  </HeadingPairs>
  <TitlesOfParts>
    <vt:vector size="45" baseType="lpstr">
      <vt:lpstr>Altis UniSA</vt:lpstr>
      <vt:lpstr>Arial</vt:lpstr>
      <vt:lpstr>Calibri</vt:lpstr>
      <vt:lpstr>Helvetica</vt:lpstr>
      <vt:lpstr>Tahoma</vt:lpstr>
      <vt:lpstr>Times New Roman</vt:lpstr>
      <vt:lpstr>UniSA PPT - Logo footer</vt:lpstr>
      <vt:lpstr>VISIO</vt:lpstr>
      <vt:lpstr>Bitmap Image</vt:lpstr>
      <vt:lpstr>Document</vt:lpstr>
      <vt:lpstr> INFS 5102 Unsupervised Methods in Analytics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INFS 5102 Unsupervised Methods in Analytics</dc:title>
  <dc:creator>Lin Liu</dc:creator>
  <cp:lastModifiedBy>Huang, Huining - huahy057</cp:lastModifiedBy>
  <cp:revision>54</cp:revision>
  <cp:lastPrinted>2011-11-18T03:36:14Z</cp:lastPrinted>
  <dcterms:created xsi:type="dcterms:W3CDTF">2022-02-19T07:39:44Z</dcterms:created>
  <dcterms:modified xsi:type="dcterms:W3CDTF">2023-09-16T16:08:05Z</dcterms:modified>
</cp:coreProperties>
</file>